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26"/>
  </p:notesMasterIdLst>
  <p:handoutMasterIdLst>
    <p:handoutMasterId r:id="rId27"/>
  </p:handoutMasterIdLst>
  <p:sldIdLst>
    <p:sldId id="292" r:id="rId5"/>
    <p:sldId id="262" r:id="rId6"/>
    <p:sldId id="303" r:id="rId7"/>
    <p:sldId id="309" r:id="rId8"/>
    <p:sldId id="282" r:id="rId9"/>
    <p:sldId id="302" r:id="rId10"/>
    <p:sldId id="300" r:id="rId11"/>
    <p:sldId id="284" r:id="rId12"/>
    <p:sldId id="304" r:id="rId13"/>
    <p:sldId id="305" r:id="rId14"/>
    <p:sldId id="290" r:id="rId15"/>
    <p:sldId id="285" r:id="rId16"/>
    <p:sldId id="286" r:id="rId17"/>
    <p:sldId id="295" r:id="rId18"/>
    <p:sldId id="306" r:id="rId19"/>
    <p:sldId id="307" r:id="rId20"/>
    <p:sldId id="308" r:id="rId21"/>
    <p:sldId id="293" r:id="rId22"/>
    <p:sldId id="310" r:id="rId23"/>
    <p:sldId id="311" r:id="rId24"/>
    <p:sldId id="28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B0E"/>
    <a:srgbClr val="556951"/>
    <a:srgbClr val="7B8B79"/>
    <a:srgbClr val="2E472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5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200" y="7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6" d="100"/>
          <a:sy n="116" d="100"/>
        </p:scale>
        <p:origin x="354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E79C425-05B8-ED4D-B2D2-D7BCBDC95B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46EE856-8A80-B34C-9F41-53202A1111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A2FA92-6E1B-8C42-BC5B-51B544D42393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3F4DC0-29CE-0C4F-ADF9-6C6FD6F99F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02A964-F63A-E848-B41F-5E7D1A5F67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158CD-98FC-EB42-855C-DD69B8F29A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165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1/22/24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9BD4D2-72DA-403A-896E-3F8652D6F32B}"/>
              </a:ext>
            </a:extLst>
          </p:cNvPr>
          <p:cNvSpPr/>
          <p:nvPr userDrawn="1"/>
        </p:nvSpPr>
        <p:spPr>
          <a:xfrm>
            <a:off x="0" y="701675"/>
            <a:ext cx="12192000" cy="5264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180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43F26DE6-A379-4143-955C-D1CEFC498CD6}"/>
              </a:ext>
            </a:extLst>
          </p:cNvPr>
          <p:cNvCxnSpPr/>
          <p:nvPr userDrawn="1"/>
        </p:nvCxnSpPr>
        <p:spPr>
          <a:xfrm>
            <a:off x="609601" y="600075"/>
            <a:ext cx="9709151" cy="1588"/>
          </a:xfrm>
          <a:prstGeom prst="line">
            <a:avLst/>
          </a:prstGeom>
          <a:ln w="6350" cap="flat" cmpd="sng" algn="ctr">
            <a:solidFill>
              <a:srgbClr val="9C9E9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39184" y="702193"/>
            <a:ext cx="8136816" cy="212208"/>
          </a:xfrm>
        </p:spPr>
        <p:txBody>
          <a:bodyPr lIns="0" tIns="0" rIns="0" bIns="0" anchor="b">
            <a:noAutofit/>
          </a:bodyPr>
          <a:lstStyle>
            <a:lvl1pPr marL="271463" indent="-271463" algn="l">
              <a:buSzPct val="120000"/>
              <a:buFont typeface="Wingdings" charset="2"/>
              <a:buChar char=""/>
              <a:defRPr sz="1400">
                <a:solidFill>
                  <a:srgbClr val="005E9E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14" name="Espace réservé du contenu 2"/>
          <p:cNvSpPr>
            <a:spLocks noGrp="1"/>
          </p:cNvSpPr>
          <p:nvPr>
            <p:ph idx="13"/>
          </p:nvPr>
        </p:nvSpPr>
        <p:spPr>
          <a:xfrm>
            <a:off x="695999" y="1161536"/>
            <a:ext cx="10869924" cy="5010664"/>
          </a:xfrm>
        </p:spPr>
        <p:txBody>
          <a:bodyPr lIns="0" tIns="0" rIns="0" bIns="0">
            <a:noAutofit/>
          </a:bodyPr>
          <a:lstStyle>
            <a:lvl1pPr marL="271463" indent="-271463">
              <a:buClr>
                <a:srgbClr val="005E9E"/>
              </a:buClr>
              <a:buSzPct val="100000"/>
              <a:buFont typeface="Lucida Grande"/>
              <a:buChar char="•"/>
              <a:defRPr sz="17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5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2pPr>
            <a:lvl3pPr>
              <a:defRPr sz="15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3pPr>
            <a:lvl4pPr>
              <a:defRPr sz="15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4pPr>
            <a:lvl5pPr>
              <a:defRPr sz="15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3" name="Titre 1"/>
          <p:cNvSpPr>
            <a:spLocks noGrp="1"/>
          </p:cNvSpPr>
          <p:nvPr>
            <p:ph type="ctrTitle"/>
          </p:nvPr>
        </p:nvSpPr>
        <p:spPr>
          <a:xfrm>
            <a:off x="624001" y="50802"/>
            <a:ext cx="9695372" cy="497020"/>
          </a:xfrm>
        </p:spPr>
        <p:txBody>
          <a:bodyPr lIns="0" tIns="0" rIns="0" bIns="0" anchor="b">
            <a:noAutofit/>
          </a:bodyPr>
          <a:lstStyle>
            <a:lvl1pPr algn="l">
              <a:defRPr sz="3000">
                <a:solidFill>
                  <a:srgbClr val="005E9E"/>
                </a:solidFill>
                <a:latin typeface="Arial"/>
                <a:cs typeface="Arial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FCFA55FB-DD2E-499D-BEF4-C3090D8D537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268884" y="6423926"/>
            <a:ext cx="2844800" cy="365125"/>
          </a:xfrm>
        </p:spPr>
        <p:txBody>
          <a:bodyPr lIns="0" tIns="0" rIns="0" bIns="0" anchor="b"/>
          <a:lstStyle>
            <a:lvl1pPr>
              <a:defRPr sz="1000"/>
            </a:lvl1pPr>
          </a:lstStyle>
          <a:p>
            <a:fld id="{6DA9B9FB-4152-452E-82FF-F3F599519CF8}" type="slidenum">
              <a:rPr lang="fr-FR" altLang="fr-FR" smtClean="0"/>
              <a:pPr/>
              <a:t>‹N°›</a:t>
            </a:fld>
            <a:endParaRPr lang="fr-FR" altLang="fr-FR" dirty="0"/>
          </a:p>
        </p:txBody>
      </p:sp>
      <p:sp>
        <p:nvSpPr>
          <p:cNvPr id="10" name="Espace réservé du pied de page 4">
            <a:extLst>
              <a:ext uri="{FF2B5EF4-FFF2-40B4-BE49-F238E27FC236}">
                <a16:creationId xmlns:a16="http://schemas.microsoft.com/office/drawing/2014/main" id="{6FB71F35-33AF-4B3C-B2FF-C304B2AF1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596" y="6529348"/>
            <a:ext cx="4922808" cy="365125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>
                <a:solidFill>
                  <a:srgbClr val="000000"/>
                </a:solidFill>
                <a:latin typeface="Franklin Gothic Book" panose="020B0503020102020204"/>
              </a:defRPr>
            </a:lvl1pPr>
          </a:lstStyle>
          <a:p>
            <a:pPr>
              <a:defRPr/>
            </a:pPr>
            <a:r>
              <a:rPr lang="fr-FR" dirty="0"/>
              <a:t>Partage de de mesures in situ selon les principes GEO et FAIR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372B7CA-354F-BC41-81EE-5CD5C29191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8884" y="-224001"/>
            <a:ext cx="3296487" cy="10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85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C971E192-A0DD-41FF-9431-5767EEB15D78}"/>
              </a:ext>
            </a:extLst>
          </p:cNvPr>
          <p:cNvCxnSpPr/>
          <p:nvPr userDrawn="1"/>
        </p:nvCxnSpPr>
        <p:spPr>
          <a:xfrm>
            <a:off x="609600" y="3454400"/>
            <a:ext cx="11345333" cy="1588"/>
          </a:xfrm>
          <a:prstGeom prst="line">
            <a:avLst/>
          </a:prstGeom>
          <a:ln w="6350" cap="flat" cmpd="sng" algn="ctr">
            <a:solidFill>
              <a:srgbClr val="9C9E9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7FE2F5D-E8E4-46E6-80DF-26ADA62686D5}"/>
              </a:ext>
            </a:extLst>
          </p:cNvPr>
          <p:cNvSpPr/>
          <p:nvPr userDrawn="1"/>
        </p:nvSpPr>
        <p:spPr>
          <a:xfrm>
            <a:off x="239185" y="3884614"/>
            <a:ext cx="239183" cy="179387"/>
          </a:xfrm>
          <a:prstGeom prst="rect">
            <a:avLst/>
          </a:prstGeom>
          <a:solidFill>
            <a:srgbClr val="005E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180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BE1E0D-0786-4189-9A14-94E22FF67AD0}"/>
              </a:ext>
            </a:extLst>
          </p:cNvPr>
          <p:cNvSpPr/>
          <p:nvPr userDrawn="1"/>
        </p:nvSpPr>
        <p:spPr>
          <a:xfrm>
            <a:off x="11811000" y="3205163"/>
            <a:ext cx="143933" cy="1079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80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EBBE63-0DF4-49C9-8B03-C75F8BAE097A}"/>
              </a:ext>
            </a:extLst>
          </p:cNvPr>
          <p:cNvSpPr/>
          <p:nvPr userDrawn="1"/>
        </p:nvSpPr>
        <p:spPr>
          <a:xfrm>
            <a:off x="11601451" y="3205163"/>
            <a:ext cx="143933" cy="107950"/>
          </a:xfrm>
          <a:prstGeom prst="rect">
            <a:avLst/>
          </a:prstGeom>
          <a:solidFill>
            <a:srgbClr val="9C9E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1800">
                <a:solidFill>
                  <a:srgbClr val="FFFFFF"/>
                </a:solidFill>
                <a:ea typeface="ＭＳ Ｐゴシック" charset="0"/>
                <a:cs typeface="ＭＳ Ｐゴシック" charset="0"/>
              </a:rPr>
              <a:t> </a:t>
            </a:r>
          </a:p>
        </p:txBody>
      </p:sp>
      <p:pic>
        <p:nvPicPr>
          <p:cNvPr id="7" name="Image 10">
            <a:extLst>
              <a:ext uri="{FF2B5EF4-FFF2-40B4-BE49-F238E27FC236}">
                <a16:creationId xmlns:a16="http://schemas.microsoft.com/office/drawing/2014/main" id="{60B6FCE9-2359-4CD3-B4E6-2EBBA82B21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067" y="584200"/>
            <a:ext cx="5486400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24000" y="3556313"/>
            <a:ext cx="10363200" cy="615553"/>
          </a:xfrm>
        </p:spPr>
        <p:txBody>
          <a:bodyPr lIns="0" tIns="0" rIns="0" bIns="0" anchor="t">
            <a:noAutofit/>
          </a:bodyPr>
          <a:lstStyle>
            <a:lvl1pPr algn="l">
              <a:defRPr sz="4000">
                <a:solidFill>
                  <a:srgbClr val="005E9E"/>
                </a:solidFill>
                <a:latin typeface="Arial"/>
                <a:cs typeface="Arial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1A245766-435D-49C0-A80C-2B8B79FB34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34400" y="3109913"/>
            <a:ext cx="2844800" cy="234950"/>
          </a:xfrm>
        </p:spPr>
        <p:txBody>
          <a:bodyPr lIns="0" tIns="0" rIns="0" bIns="0" anchor="b"/>
          <a:lstStyle>
            <a:lvl1pPr algn="r">
              <a:defRPr>
                <a:solidFill>
                  <a:srgbClr val="9C9E9F"/>
                </a:solidFill>
              </a:defRPr>
            </a:lvl1pPr>
          </a:lstStyle>
          <a:p>
            <a:endParaRPr lang="fr-FR" altLang="fr-FR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DF8B6DC6-9909-4865-A76A-37598045A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pPr>
              <a:defRPr/>
            </a:pPr>
            <a:r>
              <a:rPr lang="en-US"/>
              <a:t>High PV penetration at urban scale and Google Earth</a:t>
            </a:r>
            <a:endParaRPr lang="fr-FR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E5307CAD-4B12-4102-9100-5C5CBE94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09ED69BB-03D6-4064-9299-C16763ABA90A}" type="slidenum">
              <a:rPr lang="fr-FR" altLang="fr-FR" smtClean="0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424909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stum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8D6A734-077B-7D4D-890E-07D319E3341B}"/>
              </a:ext>
            </a:extLst>
          </p:cNvPr>
          <p:cNvSpPr/>
          <p:nvPr userDrawn="1"/>
        </p:nvSpPr>
        <p:spPr>
          <a:xfrm>
            <a:off x="0" y="701675"/>
            <a:ext cx="12192000" cy="5264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180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26C8E02-310C-2944-B464-3EDF172BBF7F}"/>
              </a:ext>
            </a:extLst>
          </p:cNvPr>
          <p:cNvCxnSpPr/>
          <p:nvPr userDrawn="1"/>
        </p:nvCxnSpPr>
        <p:spPr>
          <a:xfrm>
            <a:off x="609601" y="600075"/>
            <a:ext cx="9709151" cy="1588"/>
          </a:xfrm>
          <a:prstGeom prst="line">
            <a:avLst/>
          </a:prstGeom>
          <a:ln w="6350" cap="flat" cmpd="sng" algn="ctr">
            <a:solidFill>
              <a:srgbClr val="9C9E9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ous-titre 2">
            <a:extLst>
              <a:ext uri="{FF2B5EF4-FFF2-40B4-BE49-F238E27FC236}">
                <a16:creationId xmlns:a16="http://schemas.microsoft.com/office/drawing/2014/main" id="{918BA942-D3FD-CD48-8BCC-E2F463189D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184" y="702193"/>
            <a:ext cx="8136816" cy="212208"/>
          </a:xfrm>
        </p:spPr>
        <p:txBody>
          <a:bodyPr lIns="0" tIns="0" rIns="0" bIns="0" anchor="b">
            <a:noAutofit/>
          </a:bodyPr>
          <a:lstStyle>
            <a:lvl1pPr marL="271463" indent="-271463" algn="l">
              <a:buSzPct val="120000"/>
              <a:buFont typeface="Wingdings" charset="2"/>
              <a:buChar char=""/>
              <a:defRPr sz="1400">
                <a:solidFill>
                  <a:srgbClr val="005E9E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FR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F03FCDDC-3C1D-A746-99F8-D820F190AB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5999" y="1161536"/>
            <a:ext cx="10869924" cy="5010664"/>
          </a:xfrm>
        </p:spPr>
        <p:txBody>
          <a:bodyPr lIns="0" tIns="0" rIns="0" bIns="0">
            <a:noAutofit/>
          </a:bodyPr>
          <a:lstStyle>
            <a:lvl1pPr marL="271463" indent="-271463">
              <a:buClr>
                <a:srgbClr val="005E9E"/>
              </a:buClr>
              <a:buSzPct val="100000"/>
              <a:buFont typeface="Lucida Grande"/>
              <a:buChar char="•"/>
              <a:defRPr sz="17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  <a:lvl2pPr>
              <a:defRPr sz="15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2pPr>
            <a:lvl3pPr>
              <a:defRPr sz="15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3pPr>
            <a:lvl4pPr>
              <a:defRPr sz="15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4pPr>
            <a:lvl5pPr>
              <a:defRPr sz="15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2D3294CE-1002-2C47-B8CE-69E62A320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001" y="50802"/>
            <a:ext cx="9695372" cy="497020"/>
          </a:xfrm>
        </p:spPr>
        <p:txBody>
          <a:bodyPr lIns="0" tIns="0" rIns="0" bIns="0" anchor="b">
            <a:noAutofit/>
          </a:bodyPr>
          <a:lstStyle>
            <a:lvl1pPr algn="l">
              <a:defRPr sz="3000">
                <a:solidFill>
                  <a:srgbClr val="005E9E"/>
                </a:solidFill>
                <a:latin typeface="Arial"/>
                <a:cs typeface="Arial"/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B08BA8AB-EF9C-2E48-8600-D47C8D1D241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9268884" y="6423926"/>
            <a:ext cx="2844800" cy="365125"/>
          </a:xfrm>
        </p:spPr>
        <p:txBody>
          <a:bodyPr lIns="0" tIns="0" rIns="0" bIns="0" anchor="b"/>
          <a:lstStyle>
            <a:lvl1pPr>
              <a:defRPr sz="1000"/>
            </a:lvl1pPr>
          </a:lstStyle>
          <a:p>
            <a:fld id="{6DA9B9FB-4152-452E-82FF-F3F599519CF8}" type="slidenum">
              <a:rPr lang="fr-FR" altLang="fr-FR" smtClean="0"/>
              <a:pPr/>
              <a:t>‹N°›</a:t>
            </a:fld>
            <a:endParaRPr lang="fr-FR" altLang="fr-FR" dirty="0"/>
          </a:p>
        </p:txBody>
      </p: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2C572CF6-5BF3-AB4D-B037-F472B173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4596" y="6529348"/>
            <a:ext cx="4922808" cy="365125"/>
          </a:xfrm>
        </p:spPr>
        <p:txBody>
          <a:bodyPr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>
                <a:solidFill>
                  <a:srgbClr val="000000"/>
                </a:solidFill>
                <a:latin typeface="Franklin Gothic Book" panose="020B0503020102020204"/>
              </a:defRPr>
            </a:lvl1pPr>
          </a:lstStyle>
          <a:p>
            <a:pPr>
              <a:defRPr/>
            </a:pPr>
            <a:r>
              <a:rPr lang="fr-FR" dirty="0"/>
              <a:t>Partage de de mesures in situ selon les principes GEO et FAIR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925BEFD-C0C0-1049-A98F-B7EAE4821F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8884" y="-224001"/>
            <a:ext cx="3296487" cy="10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99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C5F7-41D4-3AC5-8AA6-8BA6E0E3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00" y="255596"/>
            <a:ext cx="9180000" cy="6632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0CB5E9-77B3-BD59-A25F-17E4B5862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29696-53BA-2A41-9703-59C77999553B}" type="datetime1">
              <a:rPr lang="fr-FR" smtClean="0"/>
              <a:t>22/01/2024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8B747A-1BF1-D312-FDDA-579AF8111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sharing of in-situ measurements following GEO and FAIR principles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D8CA1-A772-032F-1A77-FF20271D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1259EE-D048-EA4F-0582-46A5468D6B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6000" y="1324707"/>
            <a:ext cx="11160000" cy="4860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A331AF2-7C87-2743-855F-46B9E5BB6E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8884" y="-224001"/>
            <a:ext cx="3296487" cy="1070533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AA22DE0-85F4-EB45-B32F-554852CC8E46}"/>
              </a:ext>
            </a:extLst>
          </p:cNvPr>
          <p:cNvCxnSpPr/>
          <p:nvPr userDrawn="1"/>
        </p:nvCxnSpPr>
        <p:spPr>
          <a:xfrm>
            <a:off x="609601" y="600075"/>
            <a:ext cx="9709151" cy="1588"/>
          </a:xfrm>
          <a:prstGeom prst="line">
            <a:avLst/>
          </a:prstGeom>
          <a:ln w="6350" cap="flat" cmpd="sng" algn="ctr">
            <a:solidFill>
              <a:srgbClr val="9C9E9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63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UVER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C1D30-BDC2-46DC-F091-B942B5893E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1238" y="4247451"/>
            <a:ext cx="7401512" cy="624581"/>
          </a:xfrm>
        </p:spPr>
        <p:txBody>
          <a:bodyPr bIns="0" anchor="b"/>
          <a:lstStyle>
            <a:lvl1pPr algn="ctr">
              <a:defRPr sz="4800" cap="none" baseline="0"/>
            </a:lvl1pPr>
          </a:lstStyle>
          <a:p>
            <a:r>
              <a:rPr lang="fr-FR" dirty="0"/>
              <a:t>Insérer le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A168384-3D1D-06A2-1FC7-E9B6BB6B3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EC43-BE5E-458B-90B3-57C24CD6DAB7}" type="datetimeFigureOut">
              <a:rPr lang="fr-FR" smtClean="0"/>
              <a:pPr/>
              <a:t>22/01/2024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A79991F-73E1-D71B-7F02-2DC3C2A1A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7" name="Graphique 26">
            <a:extLst>
              <a:ext uri="{FF2B5EF4-FFF2-40B4-BE49-F238E27FC236}">
                <a16:creationId xmlns:a16="http://schemas.microsoft.com/office/drawing/2014/main" id="{3A980D51-148D-2E9B-F13B-599B7B9297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161" y="619125"/>
            <a:ext cx="3764076" cy="5783216"/>
          </a:xfrm>
          <a:prstGeom prst="rect">
            <a:avLst/>
          </a:prstGeom>
        </p:spPr>
      </p:pic>
      <p:sp>
        <p:nvSpPr>
          <p:cNvPr id="29" name="Sous-titre 2">
            <a:extLst>
              <a:ext uri="{FF2B5EF4-FFF2-40B4-BE49-F238E27FC236}">
                <a16:creationId xmlns:a16="http://schemas.microsoft.com/office/drawing/2014/main" id="{DC317B57-29AA-3793-FC4E-8E425192B81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41238" y="4676775"/>
            <a:ext cx="7401512" cy="735704"/>
          </a:xfrm>
        </p:spPr>
        <p:txBody>
          <a:bodyPr tIns="0">
            <a:noAutofit/>
          </a:bodyPr>
          <a:lstStyle>
            <a:lvl1pPr marL="0" indent="0" algn="ctr">
              <a:buNone/>
              <a:defRPr sz="4800" b="0">
                <a:solidFill>
                  <a:schemeClr val="accent1"/>
                </a:solidFill>
                <a:latin typeface="Roboto Thin" panose="02000000000000000000" pitchFamily="2" charset="0"/>
                <a:ea typeface="Roboto Thin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Insérer le sous-titre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8A6775DC-D3E1-D83A-19A1-A2B309E907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0105" y="1138865"/>
            <a:ext cx="4423778" cy="227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36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>
            <a:extLst>
              <a:ext uri="{FF2B5EF4-FFF2-40B4-BE49-F238E27FC236}">
                <a16:creationId xmlns:a16="http://schemas.microsoft.com/office/drawing/2014/main" id="{C49B17A8-B6F0-46C3-B6E1-2B34A5F57BC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et modifiez le titre</a:t>
            </a:r>
          </a:p>
        </p:txBody>
      </p:sp>
      <p:sp>
        <p:nvSpPr>
          <p:cNvPr id="1027" name="Espace réservé du texte 2">
            <a:extLst>
              <a:ext uri="{FF2B5EF4-FFF2-40B4-BE49-F238E27FC236}">
                <a16:creationId xmlns:a16="http://schemas.microsoft.com/office/drawing/2014/main" id="{3625127F-62F5-4B62-B648-7BE5A12FF80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889B48-C4A0-49AF-B517-B80F4BE7D2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fr-FR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E360F5-BD23-4768-93AA-343DBC14F0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High PV penetration at urban scale and Google Earth</a:t>
            </a: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910295-0CFD-4221-9DF0-3DEBC8610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BC993CF1-75BD-4D57-B6B2-1C0ED971C3CC}" type="slidenum">
              <a:rPr lang="fr-FR" altLang="fr-FR"/>
              <a:pPr/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306333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7" r:id="rId3"/>
    <p:sldLayoutId id="2147483688" r:id="rId4"/>
    <p:sldLayoutId id="2147483689" r:id="rId5"/>
  </p:sldLayoutIdLst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6.png"/><Relationship Id="rId7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www.libinsitu.org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viewer.webservice-energy.org/in-situ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viewer.webservice-energy.org/in-situ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viewer.webservice-energy.org/in-situ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sophia.mines-paristech.fr/oie/libinsitu/-/tree/main/notebooks?ref_type=head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roupes.minesparis.psl.eu/wws/info/solar-insitu" TargetMode="External"/><Relationship Id="rId2" Type="http://schemas.openxmlformats.org/officeDocument/2006/relationships/hyperlink" Target="https://doi.org/10.23646/AC2M-8504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6.png"/><Relationship Id="rId7" Type="http://schemas.openxmlformats.org/officeDocument/2006/relationships/image" Target="../media/image2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BBECDAA-BD9E-9A9A-3EAD-50CD9CBB3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299" y="191385"/>
            <a:ext cx="7401512" cy="606057"/>
          </a:xfrm>
        </p:spPr>
        <p:txBody>
          <a:bodyPr/>
          <a:lstStyle/>
          <a:p>
            <a:r>
              <a:rPr lang="fr-FR" sz="2400" b="1" dirty="0">
                <a:solidFill>
                  <a:schemeClr val="accent1"/>
                </a:solidFill>
              </a:rPr>
              <a:t>JOURNEE INTEROPERABILITE ET INNOVATION (J2I)</a:t>
            </a:r>
            <a:endParaRPr lang="fr-FR" sz="2400" dirty="0">
              <a:solidFill>
                <a:schemeClr val="accent1"/>
              </a:solidFill>
            </a:endParaRP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831CF1AC-EF1D-00A2-E52E-ED97C5B30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1238" y="5740031"/>
            <a:ext cx="7401512" cy="735704"/>
          </a:xfrm>
        </p:spPr>
        <p:txBody>
          <a:bodyPr/>
          <a:lstStyle/>
          <a:p>
            <a:r>
              <a:rPr lang="fr-FR" sz="2800" dirty="0"/>
              <a:t>Lionel Menard</a:t>
            </a:r>
          </a:p>
          <a:p>
            <a:r>
              <a:rPr lang="fr-FR" sz="2800" dirty="0" err="1"/>
              <a:t>lionel.menard@minesparis.psl.eu</a:t>
            </a:r>
            <a:endParaRPr lang="fr-FR" sz="2800" dirty="0"/>
          </a:p>
        </p:txBody>
      </p:sp>
      <p:sp>
        <p:nvSpPr>
          <p:cNvPr id="4" name="Sous-titre 6">
            <a:extLst>
              <a:ext uri="{FF2B5EF4-FFF2-40B4-BE49-F238E27FC236}">
                <a16:creationId xmlns:a16="http://schemas.microsoft.com/office/drawing/2014/main" id="{AE788EDC-0796-F649-A4D0-35311BD05452}"/>
              </a:ext>
            </a:extLst>
          </p:cNvPr>
          <p:cNvSpPr txBox="1">
            <a:spLocks/>
          </p:cNvSpPr>
          <p:nvPr/>
        </p:nvSpPr>
        <p:spPr bwMode="auto">
          <a:xfrm>
            <a:off x="4441238" y="3415044"/>
            <a:ext cx="7401512" cy="153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4800" b="0" kern="1200">
                <a:solidFill>
                  <a:schemeClr val="accent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ＭＳ Ｐゴシック" charset="0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b="1" dirty="0" err="1"/>
              <a:t>libinsitu</a:t>
            </a:r>
            <a:endParaRPr lang="fr-FR" sz="3600" b="1" dirty="0"/>
          </a:p>
          <a:p>
            <a:r>
              <a:rPr lang="fr-FR" sz="2400" b="1" dirty="0"/>
              <a:t>Mise à disposition de mesures in-situ de façon standard, interopérable selon les principes FAIR</a:t>
            </a:r>
          </a:p>
        </p:txBody>
      </p:sp>
    </p:spTree>
    <p:extLst>
      <p:ext uri="{BB962C8B-B14F-4D97-AF65-F5344CB8AC3E}">
        <p14:creationId xmlns:p14="http://schemas.microsoft.com/office/powerpoint/2010/main" val="163756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02E3-3942-67F3-20EB-F3948DF9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15"/>
            <a:ext cx="10118034" cy="663272"/>
          </a:xfrm>
        </p:spPr>
        <p:txBody>
          <a:bodyPr/>
          <a:lstStyle/>
          <a:p>
            <a:pPr algn="l"/>
            <a:r>
              <a:rPr lang="fr-FR" sz="3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Approche générale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95A0C-2041-C94C-DEE4-E49990C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fr-FR" smtClean="0"/>
              <a:pPr/>
              <a:t>10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997B799-D7D7-C247-90EF-FCF1B46EC174}"/>
              </a:ext>
            </a:extLst>
          </p:cNvPr>
          <p:cNvGrpSpPr/>
          <p:nvPr/>
        </p:nvGrpSpPr>
        <p:grpSpPr>
          <a:xfrm>
            <a:off x="548973" y="759518"/>
            <a:ext cx="11044647" cy="2507984"/>
            <a:chOff x="548973" y="759518"/>
            <a:chExt cx="11044647" cy="2507984"/>
          </a:xfrm>
        </p:grpSpPr>
        <p:sp>
          <p:nvSpPr>
            <p:cNvPr id="8" name="ZoneTexte 1">
              <a:extLst>
                <a:ext uri="{FF2B5EF4-FFF2-40B4-BE49-F238E27FC236}">
                  <a16:creationId xmlns:a16="http://schemas.microsoft.com/office/drawing/2014/main" id="{DA465882-7E65-B645-BDF2-8CBDB81EF69E}"/>
                </a:ext>
              </a:extLst>
            </p:cNvPr>
            <p:cNvSpPr txBox="1"/>
            <p:nvPr/>
          </p:nvSpPr>
          <p:spPr>
            <a:xfrm>
              <a:off x="2961951" y="759518"/>
              <a:ext cx="6695103" cy="36933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non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r>
                <a:rPr lang="fr-FR" b="1" spc="600"/>
                <a:t>Considérer un flux de données logique</a:t>
              </a:r>
            </a:p>
          </p:txBody>
        </p:sp>
        <p:sp>
          <p:nvSpPr>
            <p:cNvPr id="9" name="Flèche vers la droite 8">
              <a:extLst>
                <a:ext uri="{FF2B5EF4-FFF2-40B4-BE49-F238E27FC236}">
                  <a16:creationId xmlns:a16="http://schemas.microsoft.com/office/drawing/2014/main" id="{5BC1C3A9-3A5A-A04C-AF47-F947D84B8BC6}"/>
                </a:ext>
              </a:extLst>
            </p:cNvPr>
            <p:cNvSpPr/>
            <p:nvPr/>
          </p:nvSpPr>
          <p:spPr>
            <a:xfrm>
              <a:off x="911472" y="1249037"/>
              <a:ext cx="10245013" cy="180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563F8D7A-6E87-C948-B01C-53140153CCCF}"/>
                </a:ext>
              </a:extLst>
            </p:cNvPr>
            <p:cNvGrpSpPr/>
            <p:nvPr/>
          </p:nvGrpSpPr>
          <p:grpSpPr>
            <a:xfrm>
              <a:off x="548973" y="1396351"/>
              <a:ext cx="11044647" cy="1871151"/>
              <a:chOff x="548973" y="1396351"/>
              <a:chExt cx="11044647" cy="1871151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D6A49521-2D9C-0144-BFDE-4871A4426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9674" y="1576351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126E64C6-5733-474F-B0FF-2F226A65D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3721516" y="1576351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8C3201E3-25A8-B14F-8C25-D3ED1F73F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43358" y="1576351"/>
                <a:ext cx="1386542" cy="1080000"/>
              </a:xfrm>
              <a:prstGeom prst="rect">
                <a:avLst/>
              </a:prstGeom>
            </p:spPr>
          </p:pic>
          <p:pic>
            <p:nvPicPr>
              <p:cNvPr id="28" name="Image 27">
                <a:extLst>
                  <a:ext uri="{FF2B5EF4-FFF2-40B4-BE49-F238E27FC236}">
                    <a16:creationId xmlns:a16="http://schemas.microsoft.com/office/drawing/2014/main" id="{9704140D-2E28-4241-80EE-4DF054B92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71742" y="1396351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7BD9CE8-2F78-944F-8E12-B09096DECCE4}"/>
                  </a:ext>
                </a:extLst>
              </p:cNvPr>
              <p:cNvSpPr/>
              <p:nvPr/>
            </p:nvSpPr>
            <p:spPr>
              <a:xfrm>
                <a:off x="548973" y="2744282"/>
                <a:ext cx="15693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400"/>
                  <a:t>Données brutes du</a:t>
                </a:r>
              </a:p>
              <a:p>
                <a:pPr algn="ctr"/>
                <a:r>
                  <a:rPr lang="fr-FR" sz="1400"/>
                  <a:t> </a:t>
                </a:r>
                <a:r>
                  <a:rPr lang="fr-FR" sz="1400" b="1"/>
                  <a:t>data logger</a:t>
                </a:r>
                <a:endParaRPr lang="fr-FR" sz="14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BE3C9D2-1269-5040-A76C-796B245AAB81}"/>
                  </a:ext>
                </a:extLst>
              </p:cNvPr>
              <p:cNvSpPr/>
              <p:nvPr/>
            </p:nvSpPr>
            <p:spPr>
              <a:xfrm>
                <a:off x="3075775" y="2744282"/>
                <a:ext cx="23714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400"/>
                  <a:t>Encodage </a:t>
                </a:r>
                <a:r>
                  <a:rPr lang="fr-FR" sz="1400" b="1"/>
                  <a:t>standard</a:t>
                </a:r>
                <a:r>
                  <a:rPr lang="fr-FR" sz="1400"/>
                  <a:t> et </a:t>
                </a:r>
                <a:r>
                  <a:rPr lang="fr-FR" sz="1400" b="1"/>
                  <a:t>ouvert</a:t>
                </a:r>
              </a:p>
              <a:p>
                <a:pPr algn="ctr"/>
                <a:r>
                  <a:rPr lang="fr-FR" sz="1400"/>
                  <a:t>et </a:t>
                </a:r>
                <a:r>
                  <a:rPr lang="fr-FR" sz="1400" b="1"/>
                  <a:t>protocoles</a:t>
                </a:r>
                <a:r>
                  <a:rPr lang="fr-FR" sz="1400"/>
                  <a:t> d’accès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5F8629-BCED-9E45-90DB-7D7C58C2D85A}"/>
                  </a:ext>
                </a:extLst>
              </p:cNvPr>
              <p:cNvSpPr/>
              <p:nvPr/>
            </p:nvSpPr>
            <p:spPr>
              <a:xfrm>
                <a:off x="6600883" y="2744282"/>
                <a:ext cx="147149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400"/>
                  <a:t>Accès</a:t>
                </a:r>
                <a:r>
                  <a:rPr lang="fr-FR" sz="1400" b="1"/>
                  <a:t> agnostique</a:t>
                </a:r>
                <a:endParaRPr lang="fr-FR" sz="14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AB5F0C6-E497-3C44-A929-99396C93E184}"/>
                  </a:ext>
                </a:extLst>
              </p:cNvPr>
              <p:cNvSpPr/>
              <p:nvPr/>
            </p:nvSpPr>
            <p:spPr>
              <a:xfrm>
                <a:off x="9589865" y="2744282"/>
                <a:ext cx="20037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400"/>
                  <a:t>Dissémination</a:t>
                </a:r>
              </a:p>
              <a:p>
                <a:pPr algn="ctr"/>
                <a:r>
                  <a:rPr lang="fr-FR" sz="1400" b="1"/>
                  <a:t>Recherche &amp; découverte</a:t>
                </a:r>
              </a:p>
            </p:txBody>
          </p:sp>
        </p:grp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20DB59B-6BC7-1244-84A5-F7E5C31C0D56}"/>
              </a:ext>
            </a:extLst>
          </p:cNvPr>
          <p:cNvGrpSpPr/>
          <p:nvPr/>
        </p:nvGrpSpPr>
        <p:grpSpPr>
          <a:xfrm>
            <a:off x="137398" y="3321889"/>
            <a:ext cx="11605268" cy="2322666"/>
            <a:chOff x="137398" y="3543960"/>
            <a:chExt cx="11605268" cy="2322666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9AE5DA4B-C058-E148-A5F5-9AC8A23D2551}"/>
                </a:ext>
              </a:extLst>
            </p:cNvPr>
            <p:cNvGrpSpPr/>
            <p:nvPr/>
          </p:nvGrpSpPr>
          <p:grpSpPr>
            <a:xfrm>
              <a:off x="137398" y="3543960"/>
              <a:ext cx="2140633" cy="2322666"/>
              <a:chOff x="-15364" y="771235"/>
              <a:chExt cx="2387378" cy="2590393"/>
            </a:xfrm>
          </p:grpSpPr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11091E45-1B4F-034E-B21A-1DF072F37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361" y="771235"/>
                <a:ext cx="763928" cy="1605986"/>
              </a:xfrm>
              <a:prstGeom prst="rect">
                <a:avLst/>
              </a:prstGeom>
            </p:spPr>
          </p:pic>
          <p:sp>
            <p:nvSpPr>
              <p:cNvPr id="35" name="Espace réservé du texte 2">
                <a:extLst>
                  <a:ext uri="{FF2B5EF4-FFF2-40B4-BE49-F238E27FC236}">
                    <a16:creationId xmlns:a16="http://schemas.microsoft.com/office/drawing/2014/main" id="{409E4575-6C3B-4A4F-ABAD-A9CD990183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5364" y="2360278"/>
                <a:ext cx="2387378" cy="1001350"/>
              </a:xfrm>
              <a:prstGeom prst="rect">
                <a:avLst/>
              </a:prstGeom>
            </p:spPr>
            <p:txBody>
              <a:bodyPr lIns="0"/>
              <a:lstStyle/>
              <a:p>
                <a:pPr marL="0" lvl="0" indent="0" algn="ctr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fr-FR" sz="1400" b="1" i="1" dirty="0"/>
                  <a:t>“Les métadonnées et les données doivent être documentées »</a:t>
                </a:r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746674A8-FEB0-2D41-AAE4-ECE3E05B7EE1}"/>
                </a:ext>
              </a:extLst>
            </p:cNvPr>
            <p:cNvGrpSpPr/>
            <p:nvPr/>
          </p:nvGrpSpPr>
          <p:grpSpPr>
            <a:xfrm>
              <a:off x="2977379" y="3543960"/>
              <a:ext cx="2557740" cy="2268253"/>
              <a:chOff x="2165956" y="771235"/>
              <a:chExt cx="2852564" cy="2529708"/>
            </a:xfrm>
          </p:grpSpPr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04B22FAE-4E82-EB4D-8F67-09C0B355F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0275" y="771235"/>
                <a:ext cx="763928" cy="1605986"/>
              </a:xfrm>
              <a:prstGeom prst="rect">
                <a:avLst/>
              </a:prstGeom>
            </p:spPr>
          </p:pic>
          <p:sp>
            <p:nvSpPr>
              <p:cNvPr id="33" name="Espace réservé du texte 2">
                <a:extLst>
                  <a:ext uri="{FF2B5EF4-FFF2-40B4-BE49-F238E27FC236}">
                    <a16:creationId xmlns:a16="http://schemas.microsoft.com/office/drawing/2014/main" id="{27DB471E-B7BD-2F4E-9944-3CB5E5C09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5956" y="2368182"/>
                <a:ext cx="2852564" cy="932761"/>
              </a:xfrm>
              <a:prstGeom prst="rect">
                <a:avLst/>
              </a:prstGeom>
            </p:spPr>
            <p:txBody>
              <a:bodyPr lIns="0"/>
              <a:lstStyle/>
              <a:p>
                <a:pPr marL="135449" indent="0" algn="ctr">
                  <a:buNone/>
                </a:pPr>
                <a:r>
                  <a:rPr lang="fr-FR" sz="1400" b="1" i="1" dirty="0"/>
                  <a:t>“L’utilisateur doit savoir comment accéder aux métadonnées et aux données”</a:t>
                </a:r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38A46BB6-823C-D64D-8F0B-D9D454961DCF}"/>
                </a:ext>
              </a:extLst>
            </p:cNvPr>
            <p:cNvGrpSpPr/>
            <p:nvPr/>
          </p:nvGrpSpPr>
          <p:grpSpPr>
            <a:xfrm>
              <a:off x="6241769" y="3543960"/>
              <a:ext cx="2189715" cy="2268253"/>
              <a:chOff x="4199288" y="874474"/>
              <a:chExt cx="2442118" cy="2529708"/>
            </a:xfrm>
          </p:grpSpPr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9AA723AF-0250-EF4E-BDF2-A53C38C7F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8384" y="874474"/>
                <a:ext cx="763928" cy="1605986"/>
              </a:xfrm>
              <a:prstGeom prst="rect">
                <a:avLst/>
              </a:prstGeom>
            </p:spPr>
          </p:pic>
          <p:sp>
            <p:nvSpPr>
              <p:cNvPr id="31" name="Espace réservé du texte 2">
                <a:extLst>
                  <a:ext uri="{FF2B5EF4-FFF2-40B4-BE49-F238E27FC236}">
                    <a16:creationId xmlns:a16="http://schemas.microsoft.com/office/drawing/2014/main" id="{1DEA3DD1-800A-9B41-93AA-7AF6CCA9B1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9288" y="2471421"/>
                <a:ext cx="2442118" cy="932761"/>
              </a:xfrm>
              <a:prstGeom prst="rect">
                <a:avLst/>
              </a:prstGeom>
            </p:spPr>
            <p:txBody>
              <a:bodyPr lIns="0"/>
              <a:lstStyle/>
              <a:p>
                <a:pPr marL="135449" indent="0" algn="ctr">
                  <a:buNone/>
                </a:pPr>
                <a:r>
                  <a:rPr lang="fr-FR" sz="1400" b="1" i="1" dirty="0"/>
                  <a:t>“Les métadonnées et les données doivent pouvoir </a:t>
                </a:r>
                <a:r>
                  <a:rPr lang="fr-FR" sz="1400" b="1" i="1" dirty="0" err="1"/>
                  <a:t>interopérer</a:t>
                </a:r>
                <a:r>
                  <a:rPr lang="fr-FR" sz="1400" b="1" i="1" dirty="0"/>
                  <a:t> avec des applications”</a:t>
                </a:r>
              </a:p>
            </p:txBody>
          </p:sp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B17D19DD-93B5-DC41-B793-B2362E162D4F}"/>
                </a:ext>
              </a:extLst>
            </p:cNvPr>
            <p:cNvGrpSpPr/>
            <p:nvPr/>
          </p:nvGrpSpPr>
          <p:grpSpPr>
            <a:xfrm>
              <a:off x="9440818" y="3543960"/>
              <a:ext cx="2301848" cy="2268253"/>
              <a:chOff x="6234809" y="771236"/>
              <a:chExt cx="2567176" cy="2529708"/>
            </a:xfrm>
          </p:grpSpPr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B8F95E77-7777-8B44-847B-A0D499837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3796" y="771236"/>
                <a:ext cx="729203" cy="1605986"/>
              </a:xfrm>
              <a:prstGeom prst="rect">
                <a:avLst/>
              </a:prstGeom>
            </p:spPr>
          </p:pic>
          <p:sp>
            <p:nvSpPr>
              <p:cNvPr id="23" name="Espace réservé du texte 2">
                <a:extLst>
                  <a:ext uri="{FF2B5EF4-FFF2-40B4-BE49-F238E27FC236}">
                    <a16:creationId xmlns:a16="http://schemas.microsoft.com/office/drawing/2014/main" id="{6FF0CC3D-0E20-7442-8D81-E237186A4E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4809" y="2368183"/>
                <a:ext cx="2567176" cy="932761"/>
              </a:xfrm>
              <a:prstGeom prst="rect">
                <a:avLst/>
              </a:prstGeom>
            </p:spPr>
            <p:txBody>
              <a:bodyPr lIns="0"/>
              <a:lstStyle/>
              <a:p>
                <a:pPr marL="135449" indent="0" algn="ctr">
                  <a:buNone/>
                </a:pPr>
                <a:r>
                  <a:rPr lang="fr-FR" sz="1400" b="1" i="1" dirty="0"/>
                  <a:t>“Les métadonnées et les données doivent être facile à trouver”</a:t>
                </a:r>
              </a:p>
            </p:txBody>
          </p:sp>
        </p:grp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B4B7A42B-23E5-FC49-B448-D692DADE64D3}"/>
              </a:ext>
            </a:extLst>
          </p:cNvPr>
          <p:cNvGrpSpPr/>
          <p:nvPr/>
        </p:nvGrpSpPr>
        <p:grpSpPr>
          <a:xfrm>
            <a:off x="38286" y="5690981"/>
            <a:ext cx="11633455" cy="656690"/>
            <a:chOff x="38286" y="5715284"/>
            <a:chExt cx="11633455" cy="656690"/>
          </a:xfrm>
        </p:grpSpPr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91D7F5FF-9FD4-8C42-89F5-8E31D590CE9B}"/>
                </a:ext>
              </a:extLst>
            </p:cNvPr>
            <p:cNvSpPr txBox="1"/>
            <p:nvPr/>
          </p:nvSpPr>
          <p:spPr>
            <a:xfrm>
              <a:off x="38286" y="5725643"/>
              <a:ext cx="2160000" cy="646331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/>
                  </a:solidFill>
                </a:rPr>
                <a:t>Format </a:t>
              </a:r>
              <a:r>
                <a:rPr lang="fr-FR" b="1" dirty="0" err="1">
                  <a:solidFill>
                    <a:schemeClr val="bg1"/>
                  </a:solidFill>
                </a:rPr>
                <a:t>NetCDF</a:t>
              </a:r>
              <a:r>
                <a:rPr lang="fr-FR" b="1" dirty="0">
                  <a:solidFill>
                    <a:schemeClr val="bg1"/>
                  </a:solidFill>
                </a:rPr>
                <a:t>  avec CF Conventions</a:t>
              </a:r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060249CF-6AE4-CB4D-B54E-85842F7F8090}"/>
                </a:ext>
              </a:extLst>
            </p:cNvPr>
            <p:cNvSpPr txBox="1"/>
            <p:nvPr/>
          </p:nvSpPr>
          <p:spPr>
            <a:xfrm>
              <a:off x="3198840" y="5715284"/>
              <a:ext cx="2122119" cy="646331"/>
            </a:xfrm>
            <a:prstGeom prst="rect">
              <a:avLst/>
            </a:prstGeom>
            <a:solidFill>
              <a:schemeClr val="tx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fr-FR" b="1" dirty="0" err="1">
                  <a:solidFill>
                    <a:schemeClr val="bg1"/>
                  </a:solidFill>
                </a:rPr>
                <a:t>Thredds</a:t>
              </a:r>
              <a:r>
                <a:rPr lang="fr-FR" b="1" dirty="0">
                  <a:solidFill>
                    <a:schemeClr val="bg1"/>
                  </a:solidFill>
                </a:rPr>
                <a:t> Data Server</a:t>
              </a:r>
            </a:p>
            <a:p>
              <a:pPr algn="ctr"/>
              <a:r>
                <a:rPr lang="fr-FR" b="1" dirty="0" err="1">
                  <a:solidFill>
                    <a:schemeClr val="bg1"/>
                  </a:solidFill>
                </a:rPr>
                <a:t>OPeNDAP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5A97DBC7-C04E-CB4D-B162-567A84BD24BC}"/>
                </a:ext>
              </a:extLst>
            </p:cNvPr>
            <p:cNvSpPr txBox="1"/>
            <p:nvPr/>
          </p:nvSpPr>
          <p:spPr>
            <a:xfrm>
              <a:off x="6251870" y="5725643"/>
              <a:ext cx="2160000" cy="646331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/>
                  </a:solidFill>
                </a:rPr>
                <a:t>Clients Open Source</a:t>
              </a:r>
            </a:p>
            <a:p>
              <a:pPr algn="ctr"/>
              <a:r>
                <a:rPr lang="fr-FR" b="1" dirty="0">
                  <a:solidFill>
                    <a:schemeClr val="bg1"/>
                  </a:solidFill>
                </a:rPr>
                <a:t>(Desktop, Web,…)</a:t>
              </a:r>
            </a:p>
          </p:txBody>
        </p: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A72A487E-BC83-074D-BC2D-2E73A4529487}"/>
                </a:ext>
              </a:extLst>
            </p:cNvPr>
            <p:cNvSpPr txBox="1"/>
            <p:nvPr/>
          </p:nvSpPr>
          <p:spPr>
            <a:xfrm>
              <a:off x="9511741" y="5725643"/>
              <a:ext cx="2160000" cy="646331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solidFill>
                    <a:schemeClr val="bg1"/>
                  </a:solidFill>
                </a:rPr>
                <a:t>GEO Portal et GEO </a:t>
              </a:r>
              <a:r>
                <a:rPr lang="fr-FR" b="1" dirty="0" err="1">
                  <a:solidFill>
                    <a:schemeClr val="bg1"/>
                  </a:solidFill>
                </a:rPr>
                <a:t>Knowledge</a:t>
              </a:r>
              <a:r>
                <a:rPr lang="fr-FR" b="1" dirty="0">
                  <a:solidFill>
                    <a:schemeClr val="bg1"/>
                  </a:solidFill>
                </a:rPr>
                <a:t> Hub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941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02E3-3942-67F3-20EB-F3948DF9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18034" cy="663272"/>
          </a:xfrm>
        </p:spPr>
        <p:txBody>
          <a:bodyPr/>
          <a:lstStyle/>
          <a:p>
            <a:pPr algn="l"/>
            <a:r>
              <a:rPr lang="fr-FR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 de données -&gt; </a:t>
            </a:r>
            <a:r>
              <a:rPr lang="fr-FR" sz="32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libinsitu</a:t>
            </a:r>
            <a:r>
              <a:rPr lang="fr-FR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95A0C-2041-C94C-DEE4-E49990C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fr-FR" smtClean="0"/>
              <a:pPr/>
              <a:t>11</a:t>
            </a:fld>
            <a:endParaRPr lang="fr-FR"/>
          </a:p>
        </p:txBody>
      </p: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B06D31E6-6E5C-3B49-B526-4B9A00DCC5B7}"/>
              </a:ext>
            </a:extLst>
          </p:cNvPr>
          <p:cNvGrpSpPr/>
          <p:nvPr/>
        </p:nvGrpSpPr>
        <p:grpSpPr>
          <a:xfrm>
            <a:off x="209201" y="1672486"/>
            <a:ext cx="11677999" cy="3818856"/>
            <a:chOff x="209201" y="1202222"/>
            <a:chExt cx="11677999" cy="3818856"/>
          </a:xfrm>
        </p:grpSpPr>
        <p:pic>
          <p:nvPicPr>
            <p:cNvPr id="4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2C673444-5DAA-314C-834D-9188E093A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201" y="1264087"/>
              <a:ext cx="7163292" cy="3697781"/>
            </a:xfrm>
            <a:prstGeom prst="rect">
              <a:avLst/>
            </a:prstGeom>
          </p:spPr>
        </p:pic>
        <p:sp>
          <p:nvSpPr>
            <p:cNvPr id="52" name="Rectangle: Rounded Corners 14">
              <a:extLst>
                <a:ext uri="{FF2B5EF4-FFF2-40B4-BE49-F238E27FC236}">
                  <a16:creationId xmlns:a16="http://schemas.microsoft.com/office/drawing/2014/main" id="{B66D5B8C-9B32-544D-B21F-E57251019F98}"/>
                </a:ext>
              </a:extLst>
            </p:cNvPr>
            <p:cNvSpPr/>
            <p:nvPr/>
          </p:nvSpPr>
          <p:spPr>
            <a:xfrm>
              <a:off x="9787840" y="2679844"/>
              <a:ext cx="2099360" cy="757732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b="1" dirty="0">
                  <a:ea typeface="Roboto"/>
                  <a:cs typeface="Roboto"/>
                </a:rPr>
                <a:t>Notebooks</a:t>
              </a:r>
            </a:p>
            <a:p>
              <a:pPr algn="ctr"/>
              <a:r>
                <a:rPr lang="fr-FR" dirty="0">
                  <a:ea typeface="Roboto"/>
                </a:rPr>
                <a:t>Simulation, Q.C.</a:t>
              </a:r>
              <a:endParaRPr lang="fr-FR" dirty="0"/>
            </a:p>
          </p:txBody>
        </p:sp>
        <p:sp>
          <p:nvSpPr>
            <p:cNvPr id="53" name="Rectangle: Rounded Corners 8">
              <a:extLst>
                <a:ext uri="{FF2B5EF4-FFF2-40B4-BE49-F238E27FC236}">
                  <a16:creationId xmlns:a16="http://schemas.microsoft.com/office/drawing/2014/main" id="{65490C95-FA8A-AD45-9A71-9E23BF758713}"/>
                </a:ext>
              </a:extLst>
            </p:cNvPr>
            <p:cNvSpPr/>
            <p:nvPr/>
          </p:nvSpPr>
          <p:spPr>
            <a:xfrm>
              <a:off x="9729456" y="1202222"/>
              <a:ext cx="2157743" cy="765294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b="1" dirty="0">
                  <a:ea typeface="Roboto"/>
                  <a:cs typeface="Roboto"/>
                </a:rPr>
                <a:t>Outils dédiés</a:t>
              </a:r>
              <a:r>
                <a:rPr lang="fr-FR" dirty="0">
                  <a:ea typeface="Roboto"/>
                  <a:cs typeface="Roboto"/>
                </a:rPr>
                <a:t>: </a:t>
              </a:r>
              <a:br>
                <a:rPr lang="fr-FR" dirty="0">
                  <a:ea typeface="Roboto"/>
                  <a:cs typeface="Roboto"/>
                </a:rPr>
              </a:br>
              <a:r>
                <a:rPr lang="fr-FR" dirty="0">
                  <a:ea typeface="Roboto"/>
                  <a:cs typeface="Roboto"/>
                </a:rPr>
                <a:t>Application Web</a:t>
              </a:r>
              <a:endParaRPr lang="fr-FR" dirty="0"/>
            </a:p>
          </p:txBody>
        </p:sp>
        <p:sp>
          <p:nvSpPr>
            <p:cNvPr id="54" name="Rectangle: Rounded Corners 7">
              <a:extLst>
                <a:ext uri="{FF2B5EF4-FFF2-40B4-BE49-F238E27FC236}">
                  <a16:creationId xmlns:a16="http://schemas.microsoft.com/office/drawing/2014/main" id="{F2939394-746C-C047-ACD2-731782B60DAF}"/>
                </a:ext>
              </a:extLst>
            </p:cNvPr>
            <p:cNvSpPr/>
            <p:nvPr/>
          </p:nvSpPr>
          <p:spPr>
            <a:xfrm>
              <a:off x="7641703" y="2627341"/>
              <a:ext cx="1818543" cy="86273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b="1">
                  <a:ea typeface="Roboto"/>
                  <a:cs typeface="Roboto"/>
                </a:rPr>
                <a:t>Hébergement</a:t>
              </a:r>
              <a:r>
                <a:rPr lang="fr-FR">
                  <a:ea typeface="Roboto"/>
                  <a:cs typeface="Roboto"/>
                </a:rPr>
                <a:t>: </a:t>
              </a:r>
              <a:br>
                <a:rPr lang="fr-FR">
                  <a:ea typeface="Roboto"/>
                  <a:cs typeface="Roboto"/>
                </a:rPr>
              </a:br>
              <a:r>
                <a:rPr lang="fr-FR">
                  <a:ea typeface="Roboto"/>
                  <a:cs typeface="Roboto"/>
                </a:rPr>
                <a:t>Thredds / OPeNDAP</a:t>
              </a:r>
            </a:p>
          </p:txBody>
        </p:sp>
        <p:sp>
          <p:nvSpPr>
            <p:cNvPr id="55" name="Rectangle: Rounded Corners 2">
              <a:extLst>
                <a:ext uri="{FF2B5EF4-FFF2-40B4-BE49-F238E27FC236}">
                  <a16:creationId xmlns:a16="http://schemas.microsoft.com/office/drawing/2014/main" id="{B8EEF476-3692-C64B-BFD1-E2FBD202645B}"/>
                </a:ext>
              </a:extLst>
            </p:cNvPr>
            <p:cNvSpPr/>
            <p:nvPr/>
          </p:nvSpPr>
          <p:spPr>
            <a:xfrm>
              <a:off x="9729456" y="4255784"/>
              <a:ext cx="2157744" cy="765294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lvl1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b="1">
                  <a:ea typeface="Roboto"/>
                  <a:cs typeface="Roboto"/>
                </a:rPr>
                <a:t>Languages </a:t>
              </a:r>
              <a:r>
                <a:rPr lang="fr-FR">
                  <a:ea typeface="Roboto"/>
                  <a:cs typeface="Roboto"/>
                </a:rPr>
                <a:t>:</a:t>
              </a:r>
            </a:p>
            <a:p>
              <a:pPr algn="ctr"/>
              <a:r>
                <a:rPr lang="fr-FR">
                  <a:ea typeface="Roboto"/>
                  <a:cs typeface="Roboto"/>
                </a:rPr>
                <a:t>Python, R, Matlab..</a:t>
              </a:r>
            </a:p>
          </p:txBody>
        </p:sp>
        <p:cxnSp>
          <p:nvCxnSpPr>
            <p:cNvPr id="65" name="Connecteur en angle 64">
              <a:extLst>
                <a:ext uri="{FF2B5EF4-FFF2-40B4-BE49-F238E27FC236}">
                  <a16:creationId xmlns:a16="http://schemas.microsoft.com/office/drawing/2014/main" id="{677A8371-C4A9-6641-BBDC-8AE3BCFE5A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0974" y="1584869"/>
              <a:ext cx="1186348" cy="1042472"/>
            </a:xfrm>
            <a:prstGeom prst="bentConnector3">
              <a:avLst>
                <a:gd name="adj1" fmla="val 451"/>
              </a:avLst>
            </a:prstGeom>
            <a:ln w="34925">
              <a:solidFill>
                <a:srgbClr val="FFC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en angle 66">
              <a:extLst>
                <a:ext uri="{FF2B5EF4-FFF2-40B4-BE49-F238E27FC236}">
                  <a16:creationId xmlns:a16="http://schemas.microsoft.com/office/drawing/2014/main" id="{D76E9EA3-5E13-C24D-AF2F-0DACA17F2C3F}"/>
                </a:ext>
              </a:extLst>
            </p:cNvPr>
            <p:cNvCxnSpPr>
              <a:cxnSpLocks/>
              <a:stCxn id="54" idx="2"/>
              <a:endCxn id="55" idx="1"/>
            </p:cNvCxnSpPr>
            <p:nvPr/>
          </p:nvCxnSpPr>
          <p:spPr>
            <a:xfrm rot="16200000" flipH="1">
              <a:off x="8566039" y="3475014"/>
              <a:ext cx="1148352" cy="1178481"/>
            </a:xfrm>
            <a:prstGeom prst="bentConnector2">
              <a:avLst/>
            </a:prstGeom>
            <a:ln w="34925">
              <a:solidFill>
                <a:srgbClr val="FFC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en angle 69">
              <a:extLst>
                <a:ext uri="{FF2B5EF4-FFF2-40B4-BE49-F238E27FC236}">
                  <a16:creationId xmlns:a16="http://schemas.microsoft.com/office/drawing/2014/main" id="{B2ABBDC5-3AD4-0F43-9B3E-852E2A557929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flipV="1">
              <a:off x="9452379" y="3058710"/>
              <a:ext cx="335461" cy="9838"/>
            </a:xfrm>
            <a:prstGeom prst="bentConnector3">
              <a:avLst>
                <a:gd name="adj1" fmla="val 50000"/>
              </a:avLst>
            </a:prstGeom>
            <a:ln w="34925">
              <a:solidFill>
                <a:srgbClr val="FFC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eur en angle 71">
              <a:extLst>
                <a:ext uri="{FF2B5EF4-FFF2-40B4-BE49-F238E27FC236}">
                  <a16:creationId xmlns:a16="http://schemas.microsoft.com/office/drawing/2014/main" id="{333F225A-C716-E04E-A033-35F743DF10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9788" y="3068548"/>
              <a:ext cx="335460" cy="9838"/>
            </a:xfrm>
            <a:prstGeom prst="bentConnector3">
              <a:avLst>
                <a:gd name="adj1" fmla="val 50000"/>
              </a:avLst>
            </a:prstGeom>
            <a:ln w="34925">
              <a:solidFill>
                <a:srgbClr val="FFC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9D902E77-4B65-A443-A735-EACC8C6B4D05}"/>
              </a:ext>
            </a:extLst>
          </p:cNvPr>
          <p:cNvSpPr txBox="1"/>
          <p:nvPr/>
        </p:nvSpPr>
        <p:spPr>
          <a:xfrm>
            <a:off x="288485" y="916212"/>
            <a:ext cx="9612247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2400" b="1" dirty="0" err="1"/>
              <a:t>libinsitu</a:t>
            </a:r>
            <a:r>
              <a:rPr lang="fr-FR" sz="2400" dirty="0"/>
              <a:t> est au cœur du procédé de transition vers une </a:t>
            </a:r>
            <a:r>
              <a:rPr lang="fr-FR" sz="2400" b="1" dirty="0"/>
              <a:t>approche 100% FAIR</a:t>
            </a:r>
          </a:p>
        </p:txBody>
      </p:sp>
    </p:spTree>
    <p:extLst>
      <p:ext uri="{BB962C8B-B14F-4D97-AF65-F5344CB8AC3E}">
        <p14:creationId xmlns:p14="http://schemas.microsoft.com/office/powerpoint/2010/main" val="188698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02E3-3942-67F3-20EB-F3948DF9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65"/>
            <a:ext cx="10628166" cy="663272"/>
          </a:xfrm>
        </p:spPr>
        <p:txBody>
          <a:bodyPr/>
          <a:lstStyle/>
          <a:p>
            <a:pPr algn="l"/>
            <a:r>
              <a:rPr lang="fr-FR" sz="2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www.libinsitu.org </a:t>
            </a:r>
            <a:r>
              <a:rPr lang="fr-FR" sz="2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une librairie ouverte et gratuite (BSD 2-Clause License)</a:t>
            </a:r>
            <a:endParaRPr lang="fr-FR" sz="22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1953294-6392-0D43-B3FB-C419059E6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F01A-13FC-C544-B932-F2271CBADC16}" type="datetime1">
              <a:rPr lang="fr-FR" smtClean="0"/>
              <a:t>22/01/2024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95A0C-2041-C94C-DEE4-E49990C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36987DE-4660-A248-820A-B258E6CF78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2" y="587232"/>
            <a:ext cx="1117600" cy="2349500"/>
          </a:xfrm>
          <a:prstGeom prst="rect">
            <a:avLst/>
          </a:prstGeom>
        </p:spPr>
      </p:pic>
      <p:sp>
        <p:nvSpPr>
          <p:cNvPr id="9" name="Subtitle 4">
            <a:extLst>
              <a:ext uri="{FF2B5EF4-FFF2-40B4-BE49-F238E27FC236}">
                <a16:creationId xmlns:a16="http://schemas.microsoft.com/office/drawing/2014/main" id="{14FACC1A-52A6-D243-B315-FE1BFDA693D5}"/>
              </a:ext>
            </a:extLst>
          </p:cNvPr>
          <p:cNvSpPr>
            <a:spLocks noGrp="1"/>
          </p:cNvSpPr>
          <p:nvPr/>
        </p:nvSpPr>
        <p:spPr>
          <a:xfrm>
            <a:off x="1042023" y="1612243"/>
            <a:ext cx="4991956" cy="173485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1800" dirty="0"/>
              <a:t>Fonctions</a:t>
            </a:r>
            <a:r>
              <a:rPr lang="fr-FR" sz="1800" b="1" dirty="0"/>
              <a:t> Python</a:t>
            </a:r>
            <a:r>
              <a:rPr lang="fr-FR" sz="1800" dirty="0"/>
              <a:t> et interface </a:t>
            </a:r>
            <a:r>
              <a:rPr lang="fr-FR" sz="1800" b="1" dirty="0"/>
              <a:t>CLI</a:t>
            </a:r>
            <a:r>
              <a:rPr lang="fr-FR" sz="1800" dirty="0"/>
              <a:t>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1600" b="1" dirty="0"/>
              <a:t>Découvrir et requêter </a:t>
            </a:r>
            <a:r>
              <a:rPr lang="fr-FR" sz="1600" dirty="0"/>
              <a:t>des fichiers </a:t>
            </a:r>
            <a:r>
              <a:rPr lang="fr-FR" sz="1600" b="1" dirty="0" err="1"/>
              <a:t>NetCDF</a:t>
            </a:r>
            <a:r>
              <a:rPr lang="fr-FR" sz="1600" b="1" dirty="0"/>
              <a:t>/CF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1600" b="1" dirty="0"/>
              <a:t>Exporter </a:t>
            </a:r>
            <a:r>
              <a:rPr lang="fr-FR" sz="1600" dirty="0"/>
              <a:t>vers de nombreux formats 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fr-FR" sz="1400" dirty="0"/>
              <a:t>(CSV, JSON, texte, pandas </a:t>
            </a:r>
            <a:r>
              <a:rPr lang="fr-FR" sz="1400" dirty="0" err="1"/>
              <a:t>Dataframes</a:t>
            </a:r>
            <a:r>
              <a:rPr lang="fr-FR" sz="1400" dirty="0"/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1600" b="1" dirty="0"/>
              <a:t>«</a:t>
            </a:r>
            <a:r>
              <a:rPr lang="fr-FR" sz="1600" b="1" dirty="0" err="1"/>
              <a:t>Flagger</a:t>
            </a:r>
            <a:r>
              <a:rPr lang="fr-FR" sz="1600" b="1" dirty="0"/>
              <a:t>» les données </a:t>
            </a:r>
            <a:r>
              <a:rPr lang="fr-FR" sz="1600" dirty="0"/>
              <a:t>pour des contrôles qualités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1600" dirty="0"/>
              <a:t>Produire des </a:t>
            </a:r>
            <a:r>
              <a:rPr lang="fr-FR" sz="1600" b="1" dirty="0"/>
              <a:t>graphs</a:t>
            </a:r>
            <a:r>
              <a:rPr lang="fr-FR" sz="1600" dirty="0"/>
              <a:t> pour un contrôle qualité visuel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0BD373-5860-4945-8E67-204CBF35B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29" y="3350529"/>
            <a:ext cx="4838605" cy="30241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D91E33F-8678-8344-891B-0F3FD6DE4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46" y="3360153"/>
            <a:ext cx="4823209" cy="301450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26387BD-4F49-384D-8CBC-403B1CD52773}"/>
              </a:ext>
            </a:extLst>
          </p:cNvPr>
          <p:cNvSpPr txBox="1"/>
          <p:nvPr/>
        </p:nvSpPr>
        <p:spPr>
          <a:xfrm>
            <a:off x="1192252" y="938485"/>
            <a:ext cx="10942932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fr-FR" sz="2000" dirty="0"/>
              <a:t>Une bibliothèque </a:t>
            </a:r>
            <a:r>
              <a:rPr lang="fr-FR" sz="2000" b="1" dirty="0"/>
              <a:t>Python</a:t>
            </a:r>
            <a:r>
              <a:rPr lang="fr-FR" sz="2000" dirty="0"/>
              <a:t> pour le </a:t>
            </a:r>
            <a:r>
              <a:rPr lang="fr-FR" sz="2000" b="1" dirty="0"/>
              <a:t>formatage</a:t>
            </a:r>
            <a:r>
              <a:rPr lang="fr-FR" sz="2000" dirty="0"/>
              <a:t>, l'</a:t>
            </a:r>
            <a:r>
              <a:rPr lang="fr-FR" sz="2000" b="1" dirty="0"/>
              <a:t>analyse</a:t>
            </a:r>
            <a:r>
              <a:rPr lang="fr-FR" sz="2000" dirty="0"/>
              <a:t> et la </a:t>
            </a:r>
            <a:r>
              <a:rPr lang="fr-FR" sz="2000" b="1" dirty="0"/>
              <a:t>distribution</a:t>
            </a:r>
            <a:r>
              <a:rPr lang="fr-FR" sz="2000" dirty="0"/>
              <a:t> de données hétérogènes in-situ</a:t>
            </a:r>
          </a:p>
        </p:txBody>
      </p:sp>
      <p:sp>
        <p:nvSpPr>
          <p:cNvPr id="15" name="Subtitle 4">
            <a:extLst>
              <a:ext uri="{FF2B5EF4-FFF2-40B4-BE49-F238E27FC236}">
                <a16:creationId xmlns:a16="http://schemas.microsoft.com/office/drawing/2014/main" id="{7C88835E-4BB1-894F-A60D-7D72E926FF27}"/>
              </a:ext>
            </a:extLst>
          </p:cNvPr>
          <p:cNvSpPr>
            <a:spLocks noGrp="1"/>
          </p:cNvSpPr>
          <p:nvPr/>
        </p:nvSpPr>
        <p:spPr>
          <a:xfrm>
            <a:off x="6033978" y="1612243"/>
            <a:ext cx="6158021" cy="173485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1800" dirty="0"/>
              <a:t>A venir…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1600" b="1" dirty="0"/>
              <a:t>CSV -&gt; </a:t>
            </a:r>
            <a:r>
              <a:rPr lang="fr-FR" sz="1600" b="1" dirty="0" err="1"/>
              <a:t>NetCDF</a:t>
            </a:r>
            <a:r>
              <a:rPr lang="fr-FR" sz="1600" b="1" dirty="0"/>
              <a:t> </a:t>
            </a:r>
            <a:r>
              <a:rPr lang="fr-FR" sz="1600" dirty="0"/>
              <a:t>fichier de config</a:t>
            </a:r>
            <a:r>
              <a:rPr lang="fr-FR" sz="1600" b="1" dirty="0"/>
              <a:t>.</a:t>
            </a:r>
            <a:r>
              <a:rPr lang="fr-FR" sz="1600" dirty="0"/>
              <a:t> (Plus besoin de code Python)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1600" b="1" dirty="0"/>
              <a:t>Docker</a:t>
            </a:r>
            <a:r>
              <a:rPr lang="fr-FR" sz="1600" dirty="0"/>
              <a:t>   «  </a:t>
            </a:r>
            <a:r>
              <a:rPr lang="fr-FR" sz="1600" dirty="0" err="1"/>
              <a:t>libinsitu+thredds+appli</a:t>
            </a:r>
            <a:r>
              <a:rPr lang="fr-FR" sz="1600" dirty="0"/>
              <a:t> web  »</a:t>
            </a:r>
            <a:endParaRPr lang="fr-FR" sz="1600" b="1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1600" b="1" dirty="0"/>
              <a:t>QC interactif </a:t>
            </a:r>
            <a:r>
              <a:rPr lang="fr-FR" sz="1600" dirty="0"/>
              <a:t>pour</a:t>
            </a:r>
            <a:r>
              <a:rPr lang="fr-FR" sz="1600" b="1" dirty="0"/>
              <a:t> CAMS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362037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02E3-3942-67F3-20EB-F3948DF9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18034" cy="663272"/>
          </a:xfrm>
        </p:spPr>
        <p:txBody>
          <a:bodyPr/>
          <a:lstStyle/>
          <a:p>
            <a:pPr algn="l"/>
            <a:r>
              <a:rPr lang="fr-FR" sz="28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Thredds</a:t>
            </a:r>
            <a:r>
              <a:rPr lang="fr-FR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Server:</a:t>
            </a:r>
            <a:r>
              <a:rPr lang="fr-F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hébergement des mesures in situ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95A0C-2041-C94C-DEE4-E49990C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0BD6CB58-3212-DB4C-8D1F-8660F0127929}"/>
              </a:ext>
            </a:extLst>
          </p:cNvPr>
          <p:cNvSpPr>
            <a:spLocks noGrp="1"/>
          </p:cNvSpPr>
          <p:nvPr/>
        </p:nvSpPr>
        <p:spPr>
          <a:xfrm>
            <a:off x="872623" y="663272"/>
            <a:ext cx="5429700" cy="274004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>
              <a:lnSpc>
                <a:spcPct val="100000"/>
              </a:lnSpc>
            </a:pPr>
            <a:endParaRPr lang="fr-FR" sz="1600" dirty="0"/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Accès aux </a:t>
            </a:r>
            <a:r>
              <a:rPr lang="fr-FR" sz="1600" b="1" dirty="0"/>
              <a:t>(Meta) et données </a:t>
            </a:r>
            <a:r>
              <a:rPr lang="fr-FR" sz="1600" dirty="0"/>
              <a:t>+ opérations (</a:t>
            </a:r>
            <a:r>
              <a:rPr lang="fr-FR" sz="1600" b="1" dirty="0"/>
              <a:t>Téléchargement / « </a:t>
            </a:r>
            <a:r>
              <a:rPr lang="fr-FR" sz="1600" b="1" dirty="0" err="1"/>
              <a:t>Subset</a:t>
            </a:r>
            <a:r>
              <a:rPr lang="fr-FR" sz="1600" b="1" dirty="0"/>
              <a:t> »</a:t>
            </a:r>
            <a:r>
              <a:rPr lang="fr-FR" sz="1600" dirty="0"/>
              <a:t>)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600" b="1" dirty="0" err="1"/>
              <a:t>OPeNDAP</a:t>
            </a:r>
            <a:r>
              <a:rPr lang="fr-FR" sz="1600" b="1" dirty="0"/>
              <a:t>: </a:t>
            </a:r>
            <a:r>
              <a:rPr lang="fr-FR" sz="1600" dirty="0"/>
              <a:t>Protocole standard de </a:t>
            </a:r>
            <a:r>
              <a:rPr lang="fr-FR" sz="1600" b="1" dirty="0"/>
              <a:t>requêtes distantes</a:t>
            </a:r>
            <a:br>
              <a:rPr lang="fr-FR" sz="1600" b="1" dirty="0"/>
            </a:br>
            <a:endParaRPr lang="fr-FR" sz="1600" b="1" dirty="0"/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600" b="1" dirty="0"/>
              <a:t>10 Réseaux </a:t>
            </a:r>
            <a:r>
              <a:rPr lang="fr-FR" sz="1600" dirty="0"/>
              <a:t>de stations de mesures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600" b="1" dirty="0"/>
              <a:t>320 stations</a:t>
            </a:r>
            <a:r>
              <a:rPr lang="fr-FR" sz="1600" dirty="0"/>
              <a:t> – 1992-2023 - Minutes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Le stockage au format CF-</a:t>
            </a:r>
            <a:r>
              <a:rPr lang="fr-FR" sz="1600" dirty="0" err="1"/>
              <a:t>NetCDF</a:t>
            </a:r>
            <a:r>
              <a:rPr lang="fr-FR" sz="1600" dirty="0"/>
              <a:t> est </a:t>
            </a:r>
            <a:r>
              <a:rPr lang="fr-FR" sz="1600" b="1" dirty="0"/>
              <a:t>11 fois plus compact </a:t>
            </a:r>
            <a:r>
              <a:rPr lang="fr-FR" sz="1600" dirty="0"/>
              <a:t>que le format brut CSV (68GB -&gt; 6GB)</a:t>
            </a:r>
          </a:p>
          <a:p>
            <a:pPr lvl="1" algn="l">
              <a:lnSpc>
                <a:spcPct val="100000"/>
              </a:lnSpc>
            </a:pPr>
            <a:endParaRPr lang="fr-FR" sz="160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1C255EB-3AA6-7A47-A466-89A49A47B9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3" y="774871"/>
            <a:ext cx="1117600" cy="2349500"/>
          </a:xfrm>
          <a:prstGeom prst="rect">
            <a:avLst/>
          </a:prstGeom>
        </p:spPr>
      </p:pic>
      <p:pic>
        <p:nvPicPr>
          <p:cNvPr id="16" name="Picture 4" descr="Table&#10;&#10;Description automatically generated">
            <a:extLst>
              <a:ext uri="{FF2B5EF4-FFF2-40B4-BE49-F238E27FC236}">
                <a16:creationId xmlns:a16="http://schemas.microsoft.com/office/drawing/2014/main" id="{F1A197D9-300C-1A46-B66B-745C27FCE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959" y="1949621"/>
            <a:ext cx="5731041" cy="333911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0F2D55A-5A2C-A845-B3CC-78C9E1575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31" y="3403317"/>
            <a:ext cx="6008392" cy="313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92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02E3-3942-67F3-20EB-F3948DF9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85"/>
            <a:ext cx="10118034" cy="663272"/>
          </a:xfrm>
        </p:spPr>
        <p:txBody>
          <a:bodyPr/>
          <a:lstStyle/>
          <a:p>
            <a:pPr algn="l"/>
            <a:r>
              <a:rPr lang="fr-F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fr-FR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o</a:t>
            </a:r>
            <a:r>
              <a:rPr lang="fr-F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 source – L’effet Waouh !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E2BDD5E-E362-CD48-A891-C9F6824B0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3B82-27F2-D841-A3E6-9AB940E1480B}" type="datetime1">
              <a:rPr lang="fr-FR" smtClean="0"/>
              <a:t>22/01/2024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95A0C-2041-C94C-DEE4-E49990C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42A88A6-E13F-4840-8D0A-8A82987929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3" y="685157"/>
            <a:ext cx="1117600" cy="2349500"/>
          </a:xfrm>
          <a:prstGeom prst="rect">
            <a:avLst/>
          </a:prstGeom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C801A2D6-4721-1E4B-95E8-87EF3A236F06}"/>
              </a:ext>
            </a:extLst>
          </p:cNvPr>
          <p:cNvSpPr txBox="1">
            <a:spLocks/>
          </p:cNvSpPr>
          <p:nvPr/>
        </p:nvSpPr>
        <p:spPr>
          <a:xfrm>
            <a:off x="648253" y="594939"/>
            <a:ext cx="9559234" cy="127634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1" algn="l"/>
            <a:endParaRPr lang="fr-FR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2000" b="1" dirty="0"/>
              <a:t>Client Web open source</a:t>
            </a:r>
            <a:r>
              <a:rPr lang="fr-FR" sz="2000" dirty="0"/>
              <a:t>: </a:t>
            </a:r>
            <a:r>
              <a:rPr lang="fr-FR" sz="2000" dirty="0">
                <a:hlinkClick r:id="rId3"/>
              </a:rPr>
              <a:t>http://viewer.webservice-energy.org/in-situ/</a:t>
            </a:r>
            <a:endParaRPr lang="fr-FR" sz="20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2000" dirty="0"/>
              <a:t>Requêtes à la volée du serveur </a:t>
            </a:r>
            <a:r>
              <a:rPr lang="fr-FR" sz="2000" dirty="0" err="1"/>
              <a:t>Thredds</a:t>
            </a:r>
            <a:r>
              <a:rPr lang="fr-FR" sz="2000" dirty="0"/>
              <a:t> via le protocole </a:t>
            </a:r>
            <a:r>
              <a:rPr lang="fr-FR" sz="2000" dirty="0" err="1"/>
              <a:t>OPeNDAP</a:t>
            </a:r>
            <a:endParaRPr lang="fr-FR" sz="200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1931E0D-DA92-BA41-B66B-DB9ED5C11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00" y="1746000"/>
            <a:ext cx="7967457" cy="44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66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02E3-3942-67F3-20EB-F3948DF9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85"/>
            <a:ext cx="10118034" cy="663272"/>
          </a:xfrm>
        </p:spPr>
        <p:txBody>
          <a:bodyPr/>
          <a:lstStyle/>
          <a:p>
            <a:pPr algn="l"/>
            <a:r>
              <a:rPr lang="fr-F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fr-FR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fr-F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 – L’effet Waouh !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E2BDD5E-E362-CD48-A891-C9F6824B0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33B82-27F2-D841-A3E6-9AB940E1480B}" type="datetime1">
              <a:rPr lang="fr-FR" smtClean="0"/>
              <a:t>22/01/2024</a:t>
            </a:fld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95A0C-2041-C94C-DEE4-E49990C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42A88A6-E13F-4840-8D0A-8A82987929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3" y="685157"/>
            <a:ext cx="1117600" cy="2349500"/>
          </a:xfrm>
          <a:prstGeom prst="rect">
            <a:avLst/>
          </a:prstGeom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C801A2D6-4721-1E4B-95E8-87EF3A236F06}"/>
              </a:ext>
            </a:extLst>
          </p:cNvPr>
          <p:cNvSpPr txBox="1">
            <a:spLocks/>
          </p:cNvSpPr>
          <p:nvPr/>
        </p:nvSpPr>
        <p:spPr>
          <a:xfrm>
            <a:off x="648253" y="594939"/>
            <a:ext cx="9559234" cy="127634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1" algn="l"/>
            <a:endParaRPr lang="fr-FR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2000" b="1" dirty="0"/>
              <a:t>Client Web open source</a:t>
            </a:r>
            <a:r>
              <a:rPr lang="fr-FR" sz="2000" dirty="0"/>
              <a:t>: </a:t>
            </a:r>
            <a:r>
              <a:rPr lang="fr-FR" sz="2000" dirty="0">
                <a:hlinkClick r:id="rId3"/>
              </a:rPr>
              <a:t>http://viewer.webservice-energy.org/in-situ/</a:t>
            </a: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Requêtes à la volée du serveur </a:t>
            </a:r>
            <a:r>
              <a:rPr lang="fr-FR" sz="2000" dirty="0" err="1"/>
              <a:t>Thredds</a:t>
            </a:r>
            <a:r>
              <a:rPr lang="fr-FR" sz="2000" dirty="0"/>
              <a:t> via le protocole </a:t>
            </a:r>
            <a:r>
              <a:rPr lang="fr-FR" sz="2000" dirty="0" err="1"/>
              <a:t>OPeNDAP</a:t>
            </a:r>
            <a:endParaRPr lang="fr-FR" sz="20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9451182-5A0E-3B4A-BC73-31507AE9F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600" y="1746000"/>
            <a:ext cx="9000551" cy="448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1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02E3-3942-67F3-20EB-F3948DF9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85"/>
            <a:ext cx="10118034" cy="663272"/>
          </a:xfrm>
        </p:spPr>
        <p:txBody>
          <a:bodyPr/>
          <a:lstStyle/>
          <a:p>
            <a:pPr algn="l"/>
            <a:r>
              <a:rPr lang="fr-F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fr-FR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fr-F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 – L’effet Waouh 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95A0C-2041-C94C-DEE4-E49990C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fr-FR" smtClean="0"/>
              <a:pPr/>
              <a:t>16</a:t>
            </a:fld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42A88A6-E13F-4840-8D0A-8A82987929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3" y="685157"/>
            <a:ext cx="1117600" cy="2349500"/>
          </a:xfrm>
          <a:prstGeom prst="rect">
            <a:avLst/>
          </a:prstGeom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C801A2D6-4721-1E4B-95E8-87EF3A236F06}"/>
              </a:ext>
            </a:extLst>
          </p:cNvPr>
          <p:cNvSpPr txBox="1">
            <a:spLocks/>
          </p:cNvSpPr>
          <p:nvPr/>
        </p:nvSpPr>
        <p:spPr>
          <a:xfrm>
            <a:off x="648253" y="594939"/>
            <a:ext cx="9559234" cy="127634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1" algn="l"/>
            <a:endParaRPr lang="fr-FR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2000" b="1" dirty="0"/>
              <a:t>Client Web open source</a:t>
            </a:r>
            <a:r>
              <a:rPr lang="fr-FR" sz="2000" dirty="0"/>
              <a:t>: </a:t>
            </a:r>
            <a:r>
              <a:rPr lang="fr-FR" sz="2000" dirty="0">
                <a:hlinkClick r:id="rId3"/>
              </a:rPr>
              <a:t>http://viewer.webservice-energy.org/in-situ/</a:t>
            </a:r>
            <a:endParaRPr lang="fr-F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Requêtes à la volée du serveur </a:t>
            </a:r>
            <a:r>
              <a:rPr lang="fr-FR" sz="2000" dirty="0" err="1"/>
              <a:t>Thredds</a:t>
            </a:r>
            <a:r>
              <a:rPr lang="fr-FR" sz="2000" dirty="0"/>
              <a:t> via le protocole </a:t>
            </a:r>
            <a:r>
              <a:rPr lang="fr-FR" sz="2000" dirty="0" err="1"/>
              <a:t>OPeNDAP</a:t>
            </a:r>
            <a:endParaRPr lang="fr-FR" sz="2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C3E10F8-7B2B-234C-BBA8-F73AD5CD7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607" y="1650606"/>
            <a:ext cx="4850627" cy="492641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A6D36EB-F14D-8848-94D7-294418D0A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945" y="1645725"/>
            <a:ext cx="3559284" cy="493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36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02E3-3942-67F3-20EB-F3948DF9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885"/>
            <a:ext cx="10118034" cy="663272"/>
          </a:xfrm>
        </p:spPr>
        <p:txBody>
          <a:bodyPr/>
          <a:lstStyle/>
          <a:p>
            <a:pPr algn="l"/>
            <a:r>
              <a:rPr lang="fr-F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</a:t>
            </a:r>
            <a:r>
              <a:rPr lang="fr-FR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fr-F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 – L’effet Waouh 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95A0C-2041-C94C-DEE4-E49990C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fr-FR" smtClean="0"/>
              <a:pPr/>
              <a:t>17</a:t>
            </a:fld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42A88A6-E13F-4840-8D0A-8A82987929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3" y="685157"/>
            <a:ext cx="1117600" cy="2349500"/>
          </a:xfrm>
          <a:prstGeom prst="rect">
            <a:avLst/>
          </a:prstGeom>
        </p:spPr>
      </p:pic>
      <p:sp>
        <p:nvSpPr>
          <p:cNvPr id="13" name="Subtitle 4">
            <a:extLst>
              <a:ext uri="{FF2B5EF4-FFF2-40B4-BE49-F238E27FC236}">
                <a16:creationId xmlns:a16="http://schemas.microsoft.com/office/drawing/2014/main" id="{C801A2D6-4721-1E4B-95E8-87EF3A236F06}"/>
              </a:ext>
            </a:extLst>
          </p:cNvPr>
          <p:cNvSpPr txBox="1">
            <a:spLocks/>
          </p:cNvSpPr>
          <p:nvPr/>
        </p:nvSpPr>
        <p:spPr>
          <a:xfrm>
            <a:off x="648252" y="594939"/>
            <a:ext cx="11455097" cy="127634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rm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lvl="1" algn="l"/>
            <a:endParaRPr lang="fr-FR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sz="2000" b="1" dirty="0" err="1"/>
              <a:t>Jupyter</a:t>
            </a:r>
            <a:r>
              <a:rPr lang="fr-FR" sz="2000" b="1" dirty="0"/>
              <a:t> Notebook</a:t>
            </a:r>
            <a:r>
              <a:rPr lang="fr-FR" sz="2000" dirty="0"/>
              <a:t>: </a:t>
            </a:r>
            <a:r>
              <a:rPr lang="fr-FR" dirty="0">
                <a:hlinkClick r:id="rId3"/>
              </a:rPr>
              <a:t>https://git.sophia.mines-paristech.fr/oie/libinsitu/-/tree/main/notebooks?ref_type=heads</a:t>
            </a:r>
            <a:endParaRPr lang="fr-F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/>
              <a:t>Requêtes à la volée du serveur </a:t>
            </a:r>
            <a:r>
              <a:rPr lang="fr-FR" sz="2000" dirty="0" err="1"/>
              <a:t>Thredds</a:t>
            </a:r>
            <a:r>
              <a:rPr lang="fr-FR" sz="2000" dirty="0"/>
              <a:t> via le protocole </a:t>
            </a:r>
            <a:r>
              <a:rPr lang="fr-FR" sz="2000" dirty="0" err="1"/>
              <a:t>OPeNDAP</a:t>
            </a:r>
            <a:endParaRPr lang="fr-FR" sz="2000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8B8DEDF-171A-E844-98BB-013C511919D1}"/>
              </a:ext>
            </a:extLst>
          </p:cNvPr>
          <p:cNvGrpSpPr/>
          <p:nvPr/>
        </p:nvGrpSpPr>
        <p:grpSpPr>
          <a:xfrm>
            <a:off x="1118286" y="1746000"/>
            <a:ext cx="10985064" cy="4706337"/>
            <a:chOff x="1078605" y="1779586"/>
            <a:chExt cx="11060914" cy="4492917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6134EBD-8F36-E542-BEC4-C00020EC6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605" y="1779586"/>
              <a:ext cx="3981225" cy="449291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7EE0795-244E-0845-BCB7-EDA6E9528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9830" y="1781398"/>
              <a:ext cx="7079689" cy="4489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2199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02E3-3942-67F3-20EB-F3948DF9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18034" cy="663272"/>
          </a:xfrm>
        </p:spPr>
        <p:txBody>
          <a:bodyPr/>
          <a:lstStyle/>
          <a:p>
            <a:pPr algn="l"/>
            <a:r>
              <a:rPr lang="fr-FR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Dissémination:</a:t>
            </a:r>
            <a:r>
              <a:rPr lang="fr-F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GEO </a:t>
            </a:r>
            <a:r>
              <a:rPr lang="fr-FR" sz="280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</a:t>
            </a:r>
            <a:r>
              <a:rPr lang="fr-FR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Hub et GEO Portal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95A0C-2041-C94C-DEE4-E49990C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fr-FR" smtClean="0"/>
              <a:pPr/>
              <a:t>18</a:t>
            </a:fld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B7B2CEB-72DC-3040-9904-D5BD5CDF1B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" y="587232"/>
            <a:ext cx="1066800" cy="2349500"/>
          </a:xfrm>
          <a:prstGeom prst="rect">
            <a:avLst/>
          </a:prstGeom>
        </p:spPr>
      </p:pic>
      <p:sp>
        <p:nvSpPr>
          <p:cNvPr id="17" name="Subtitle 4">
            <a:extLst>
              <a:ext uri="{FF2B5EF4-FFF2-40B4-BE49-F238E27FC236}">
                <a16:creationId xmlns:a16="http://schemas.microsoft.com/office/drawing/2014/main" id="{C0994F48-3BC2-9C47-AE62-92FA7A340F14}"/>
              </a:ext>
            </a:extLst>
          </p:cNvPr>
          <p:cNvSpPr>
            <a:spLocks noGrp="1"/>
          </p:cNvSpPr>
          <p:nvPr/>
        </p:nvSpPr>
        <p:spPr>
          <a:xfrm>
            <a:off x="1166812" y="587232"/>
            <a:ext cx="10518369" cy="230455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endParaRPr lang="fr-FR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000" b="1" dirty="0"/>
              <a:t>Fiches de métadonnées </a:t>
            </a:r>
            <a:r>
              <a:rPr lang="fr-FR" sz="2000" dirty="0"/>
              <a:t>(ISO 19139)</a:t>
            </a:r>
            <a:r>
              <a:rPr lang="fr-FR" sz="2000" b="1" dirty="0"/>
              <a:t> </a:t>
            </a:r>
            <a:r>
              <a:rPr lang="fr-FR" sz="2000" dirty="0"/>
              <a:t>sur le catalogue communautaire GEO </a:t>
            </a:r>
            <a:r>
              <a:rPr lang="fr-FR" sz="2000" dirty="0" err="1"/>
              <a:t>webservice-energy</a:t>
            </a:r>
            <a:endParaRPr lang="fr-FR" sz="2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29E23F9-0F38-714A-B1A0-9049424D8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721" y="1419044"/>
            <a:ext cx="8096467" cy="503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63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02E3-3942-67F3-20EB-F3948DF9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18034" cy="663272"/>
          </a:xfrm>
        </p:spPr>
        <p:txBody>
          <a:bodyPr/>
          <a:lstStyle/>
          <a:p>
            <a:pPr algn="l"/>
            <a:r>
              <a:rPr lang="fr-FR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Dissémination</a:t>
            </a:r>
            <a:r>
              <a:rPr lang="fr-FR" sz="2800" b="1" dirty="0">
                <a:solidFill>
                  <a:schemeClr val="accent1"/>
                </a:solidFill>
              </a:rPr>
              <a:t>:</a:t>
            </a:r>
            <a:r>
              <a:rPr lang="fr-FR" sz="2800" dirty="0">
                <a:solidFill>
                  <a:schemeClr val="accent1"/>
                </a:solidFill>
              </a:rPr>
              <a:t> GEO </a:t>
            </a:r>
            <a:r>
              <a:rPr lang="fr-FR" sz="2800" dirty="0" err="1">
                <a:solidFill>
                  <a:schemeClr val="accent1"/>
                </a:solidFill>
              </a:rPr>
              <a:t>Knowledge</a:t>
            </a:r>
            <a:r>
              <a:rPr lang="fr-FR" sz="2800" dirty="0">
                <a:solidFill>
                  <a:schemeClr val="accent1"/>
                </a:solidFill>
              </a:rPr>
              <a:t> Hub et GEO Portal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95A0C-2041-C94C-DEE4-E49990C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fr-FR" smtClean="0"/>
              <a:pPr/>
              <a:t>19</a:t>
            </a:fld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B7B2CEB-72DC-3040-9904-D5BD5CDF1B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" y="587232"/>
            <a:ext cx="1066800" cy="2349500"/>
          </a:xfrm>
          <a:prstGeom prst="rect">
            <a:avLst/>
          </a:prstGeom>
        </p:spPr>
      </p:pic>
      <p:sp>
        <p:nvSpPr>
          <p:cNvPr id="17" name="Subtitle 4">
            <a:extLst>
              <a:ext uri="{FF2B5EF4-FFF2-40B4-BE49-F238E27FC236}">
                <a16:creationId xmlns:a16="http://schemas.microsoft.com/office/drawing/2014/main" id="{C0994F48-3BC2-9C47-AE62-92FA7A340F14}"/>
              </a:ext>
            </a:extLst>
          </p:cNvPr>
          <p:cNvSpPr>
            <a:spLocks noGrp="1"/>
          </p:cNvSpPr>
          <p:nvPr/>
        </p:nvSpPr>
        <p:spPr>
          <a:xfrm>
            <a:off x="1166812" y="587232"/>
            <a:ext cx="9593337" cy="230455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endParaRPr lang="fr-FR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000" dirty="0"/>
              <a:t>Moissonné par le </a:t>
            </a:r>
            <a:r>
              <a:rPr lang="fr-FR" sz="2000" b="1" dirty="0"/>
              <a:t>GEO DAB </a:t>
            </a:r>
            <a:r>
              <a:rPr lang="fr-FR" sz="2000" dirty="0"/>
              <a:t>(</a:t>
            </a:r>
            <a:r>
              <a:rPr lang="fr-FR" sz="2000" dirty="0" err="1"/>
              <a:t>Discovery</a:t>
            </a:r>
            <a:r>
              <a:rPr lang="fr-FR" sz="2000" dirty="0"/>
              <a:t> Access Broker ) et disponible sur le </a:t>
            </a:r>
            <a:r>
              <a:rPr lang="fr-FR" sz="2000" b="1" dirty="0"/>
              <a:t>GEO Portal</a:t>
            </a:r>
            <a:endParaRPr lang="fr-FR" sz="20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6202E13-482D-7649-B5FA-1F5C28009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395" y="1384037"/>
            <a:ext cx="8137175" cy="506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95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ous-titre 2">
            <a:extLst>
              <a:ext uri="{FF2B5EF4-FFF2-40B4-BE49-F238E27FC236}">
                <a16:creationId xmlns:a16="http://schemas.microsoft.com/office/drawing/2014/main" id="{E6E041C4-C3E9-4560-A6E7-4E35FE56E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043" y="812367"/>
            <a:ext cx="6102612" cy="212208"/>
          </a:xfrm>
        </p:spPr>
        <p:txBody>
          <a:bodyPr/>
          <a:lstStyle/>
          <a:p>
            <a:endParaRPr lang="fr-FR" altLang="fr-FR" sz="2000" dirty="0"/>
          </a:p>
          <a:p>
            <a:pPr marL="0" indent="0">
              <a:buNone/>
            </a:pPr>
            <a:r>
              <a:rPr lang="fr-FR" altLang="fr-FR" sz="2000" dirty="0"/>
              <a:t>En bref….</a:t>
            </a:r>
          </a:p>
        </p:txBody>
      </p:sp>
      <p:sp>
        <p:nvSpPr>
          <p:cNvPr id="23" name="Espace réservé du contenu 22">
            <a:extLst>
              <a:ext uri="{FF2B5EF4-FFF2-40B4-BE49-F238E27FC236}">
                <a16:creationId xmlns:a16="http://schemas.microsoft.com/office/drawing/2014/main" id="{3C44E48E-DF50-4FC2-B2F1-9DAD2BD38A5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40043" y="831639"/>
            <a:ext cx="11767737" cy="4933310"/>
          </a:xfrm>
        </p:spPr>
        <p:txBody>
          <a:bodyPr/>
          <a:lstStyle/>
          <a:p>
            <a:pPr marL="0" indent="0">
              <a:buNone/>
            </a:pPr>
            <a:endParaRPr lang="fr-FR" b="1" dirty="0"/>
          </a:p>
          <a:p>
            <a:r>
              <a:rPr lang="fr-FR" sz="2000" b="1" dirty="0"/>
              <a:t>Centre Observation, Impacts, Energie </a:t>
            </a:r>
            <a:r>
              <a:rPr lang="fr-FR" sz="1600" dirty="0"/>
              <a:t>(Situé à Sophia Antipolis, 06) </a:t>
            </a:r>
            <a:r>
              <a:rPr lang="fr-FR" sz="2000" dirty="0"/>
              <a:t>– </a:t>
            </a:r>
            <a:r>
              <a:rPr lang="fr-FR" sz="2000" b="1" dirty="0"/>
              <a:t>MINES Paris PSL</a:t>
            </a:r>
            <a:br>
              <a:rPr lang="fr-FR" dirty="0"/>
            </a:br>
            <a:r>
              <a:rPr lang="fr-FR" dirty="0"/>
              <a:t>Equipe de </a:t>
            </a:r>
            <a:r>
              <a:rPr lang="fr-FR" b="1" dirty="0"/>
              <a:t>25 personnes</a:t>
            </a:r>
            <a:r>
              <a:rPr lang="fr-FR" dirty="0"/>
              <a:t> comprenant des chercheurs, des doctorants et des post-doctorants</a:t>
            </a:r>
            <a:endParaRPr lang="fr-FR" altLang="fr-FR" dirty="0"/>
          </a:p>
          <a:p>
            <a:pPr lvl="1"/>
            <a:r>
              <a:rPr lang="fr-FR" b="1" dirty="0"/>
              <a:t>Caractérisation des ressources renouvelables</a:t>
            </a:r>
            <a:r>
              <a:rPr lang="fr-FR" dirty="0"/>
              <a:t> à l'aide de </a:t>
            </a:r>
            <a:r>
              <a:rPr lang="fr-FR" b="1" dirty="0"/>
              <a:t>données</a:t>
            </a:r>
            <a:r>
              <a:rPr lang="fr-FR" dirty="0"/>
              <a:t> </a:t>
            </a:r>
            <a:r>
              <a:rPr lang="fr-FR" b="1" dirty="0"/>
              <a:t>d'observation de la Terre</a:t>
            </a:r>
            <a:r>
              <a:rPr lang="fr-FR" dirty="0"/>
              <a:t> (Satellites, modèles numériques et </a:t>
            </a:r>
            <a:r>
              <a:rPr lang="fr-FR" b="1" dirty="0"/>
              <a:t>mesures in situ</a:t>
            </a:r>
            <a:r>
              <a:rPr lang="fr-FR" dirty="0"/>
              <a:t>) pour </a:t>
            </a:r>
            <a:r>
              <a:rPr lang="fr-FR" b="1" dirty="0"/>
              <a:t>l'évaluation</a:t>
            </a:r>
            <a:r>
              <a:rPr lang="fr-FR" dirty="0"/>
              <a:t> et la </a:t>
            </a:r>
            <a:r>
              <a:rPr lang="fr-FR" b="1" dirty="0"/>
              <a:t>prévision</a:t>
            </a:r>
            <a:r>
              <a:rPr lang="fr-FR" dirty="0"/>
              <a:t> des ressources </a:t>
            </a:r>
            <a:r>
              <a:rPr lang="fr-FR" b="1" dirty="0"/>
              <a:t>solaires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Utilisation de </a:t>
            </a:r>
            <a:r>
              <a:rPr lang="fr-FR" b="1" dirty="0"/>
              <a:t>l'analyse du cycle de vie</a:t>
            </a:r>
            <a:r>
              <a:rPr lang="fr-FR" dirty="0"/>
              <a:t> pour </a:t>
            </a:r>
            <a:r>
              <a:rPr lang="fr-FR" b="1" dirty="0"/>
              <a:t>l’évaluation des impacts environnementaux</a:t>
            </a:r>
            <a:r>
              <a:rPr lang="fr-FR" dirty="0"/>
              <a:t> des filières énergétiques.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r>
              <a:rPr lang="fr-FR" b="1" dirty="0"/>
              <a:t>Membre: </a:t>
            </a:r>
            <a:r>
              <a:rPr lang="fr-FR" dirty="0"/>
              <a:t>OGC. </a:t>
            </a:r>
            <a:r>
              <a:rPr lang="fr-FR" b="1" dirty="0"/>
              <a:t>Participations: </a:t>
            </a:r>
            <a:r>
              <a:rPr lang="fr-FR" dirty="0"/>
              <a:t>GEO – IEA -  </a:t>
            </a:r>
            <a:r>
              <a:rPr lang="fr-FR" dirty="0" err="1"/>
              <a:t>Copernicus</a:t>
            </a:r>
            <a:r>
              <a:rPr lang="fr-FR" dirty="0"/>
              <a:t> (CAMS Radiation) – </a:t>
            </a:r>
            <a:r>
              <a:rPr lang="fr-FR" b="1" dirty="0"/>
              <a:t>Projets Européens: </a:t>
            </a:r>
            <a:r>
              <a:rPr lang="fr-FR" dirty="0"/>
              <a:t>e-</a:t>
            </a:r>
            <a:r>
              <a:rPr lang="fr-FR" dirty="0" err="1"/>
              <a:t>shape</a:t>
            </a:r>
            <a:r>
              <a:rPr lang="fr-FR" dirty="0"/>
              <a:t> – </a:t>
            </a:r>
            <a:r>
              <a:rPr lang="fr-FR" dirty="0" err="1"/>
              <a:t>EuroGEOSec</a:t>
            </a:r>
            <a:endParaRPr lang="fr-FR" dirty="0"/>
          </a:p>
          <a:p>
            <a:pPr lvl="1"/>
            <a:r>
              <a:rPr lang="fr-FR" sz="1600" b="1" dirty="0"/>
              <a:t>Partenariats industries et PME: </a:t>
            </a:r>
            <a:r>
              <a:rPr lang="fr-FR" sz="1600" dirty="0" err="1"/>
              <a:t>TotalEnergies</a:t>
            </a:r>
            <a:r>
              <a:rPr lang="fr-FR" sz="1600" dirty="0"/>
              <a:t>, EDF, ENGIE, SOMFY,… – </a:t>
            </a:r>
            <a:r>
              <a:rPr lang="fr-FR" sz="1600" dirty="0" err="1"/>
              <a:t>Transvalor</a:t>
            </a:r>
            <a:r>
              <a:rPr lang="fr-FR" sz="1600" dirty="0"/>
              <a:t> – </a:t>
            </a:r>
            <a:r>
              <a:rPr lang="fr-FR" sz="1600" dirty="0" err="1"/>
              <a:t>Vaisala</a:t>
            </a:r>
            <a:r>
              <a:rPr lang="fr-FR" sz="1600" dirty="0"/>
              <a:t> – </a:t>
            </a:r>
            <a:r>
              <a:rPr lang="fr-FR" sz="1600" dirty="0" err="1"/>
              <a:t>Solais</a:t>
            </a:r>
            <a:r>
              <a:rPr lang="fr-FR" sz="1600" dirty="0"/>
              <a:t>,…</a:t>
            </a:r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20481" name="Titre 1">
            <a:extLst>
              <a:ext uri="{FF2B5EF4-FFF2-40B4-BE49-F238E27FC236}">
                <a16:creationId xmlns:a16="http://schemas.microsoft.com/office/drawing/2014/main" id="{38B3DA86-28E2-44A4-A3DB-52DF4D59A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845" y="34461"/>
            <a:ext cx="7271529" cy="497020"/>
          </a:xfrm>
        </p:spPr>
        <p:txBody>
          <a:bodyPr/>
          <a:lstStyle/>
          <a:p>
            <a:r>
              <a:rPr lang="fr-FR" altLang="fr-FR" dirty="0"/>
              <a:t>Qui sommes nous ?</a:t>
            </a:r>
          </a:p>
        </p:txBody>
      </p: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AE46CA53-8C94-4087-A238-63F7F7DCBD6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DA9B9FB-4152-452E-82FF-F3F599519CF8}" type="slidenum">
              <a:rPr lang="fr-FR" altLang="fr-FR">
                <a:latin typeface="Arial" panose="020B0604020202020204" pitchFamily="34" charset="0"/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fr-FR" altLang="fr-FR" dirty="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B280D87-6385-694F-9741-2FDB6AE1D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43" y="3717889"/>
            <a:ext cx="6868698" cy="252088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613BDD-777D-4C49-9BF2-EF5363A89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909" y="3717888"/>
            <a:ext cx="3778959" cy="252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80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02E3-3942-67F3-20EB-F3948DF9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18034" cy="663272"/>
          </a:xfrm>
        </p:spPr>
        <p:txBody>
          <a:bodyPr/>
          <a:lstStyle/>
          <a:p>
            <a:pPr algn="l"/>
            <a:r>
              <a:rPr lang="fr-FR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Dissémination</a:t>
            </a:r>
            <a:r>
              <a:rPr lang="fr-FR" sz="2800" b="1" dirty="0">
                <a:solidFill>
                  <a:schemeClr val="accent1"/>
                </a:solidFill>
              </a:rPr>
              <a:t>:</a:t>
            </a:r>
            <a:r>
              <a:rPr lang="fr-FR" sz="2800" dirty="0">
                <a:solidFill>
                  <a:schemeClr val="accent1"/>
                </a:solidFill>
              </a:rPr>
              <a:t> GEO </a:t>
            </a:r>
            <a:r>
              <a:rPr lang="fr-FR" sz="2800" dirty="0" err="1">
                <a:solidFill>
                  <a:schemeClr val="accent1"/>
                </a:solidFill>
              </a:rPr>
              <a:t>Knowledge</a:t>
            </a:r>
            <a:r>
              <a:rPr lang="fr-FR" sz="2800" dirty="0">
                <a:solidFill>
                  <a:schemeClr val="accent1"/>
                </a:solidFill>
              </a:rPr>
              <a:t> Hub et GEO Portal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95A0C-2041-C94C-DEE4-E49990C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B7B2CEB-72DC-3040-9904-D5BD5CDF1B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" y="587232"/>
            <a:ext cx="1066800" cy="2349500"/>
          </a:xfrm>
          <a:prstGeom prst="rect">
            <a:avLst/>
          </a:prstGeom>
        </p:spPr>
      </p:pic>
      <p:sp>
        <p:nvSpPr>
          <p:cNvPr id="17" name="Subtitle 4">
            <a:extLst>
              <a:ext uri="{FF2B5EF4-FFF2-40B4-BE49-F238E27FC236}">
                <a16:creationId xmlns:a16="http://schemas.microsoft.com/office/drawing/2014/main" id="{C0994F48-3BC2-9C47-AE62-92FA7A340F14}"/>
              </a:ext>
            </a:extLst>
          </p:cNvPr>
          <p:cNvSpPr>
            <a:spLocks noGrp="1"/>
          </p:cNvSpPr>
          <p:nvPr/>
        </p:nvSpPr>
        <p:spPr>
          <a:xfrm>
            <a:off x="1166812" y="587232"/>
            <a:ext cx="9593337" cy="230455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endParaRPr lang="fr-FR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2000" dirty="0"/>
              <a:t>Disponible en tant que</a:t>
            </a:r>
            <a:r>
              <a:rPr lang="fr-FR" sz="2000" b="1" dirty="0"/>
              <a:t> Package </a:t>
            </a:r>
            <a:r>
              <a:rPr lang="fr-FR" sz="2000" dirty="0"/>
              <a:t>sur le </a:t>
            </a:r>
            <a:r>
              <a:rPr lang="fr-FR" sz="2000" b="1" dirty="0"/>
              <a:t>GEO </a:t>
            </a:r>
            <a:r>
              <a:rPr lang="fr-FR" sz="2000" b="1" dirty="0" err="1"/>
              <a:t>Knowledge</a:t>
            </a:r>
            <a:r>
              <a:rPr lang="fr-FR" sz="2000" b="1" dirty="0"/>
              <a:t> Hub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AB614B5-5E60-2741-8F1E-1FCCA6B39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395" y="1391481"/>
            <a:ext cx="8137175" cy="506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07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02E3-3942-67F3-20EB-F3948DF9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18034" cy="663272"/>
          </a:xfrm>
        </p:spPr>
        <p:txBody>
          <a:bodyPr/>
          <a:lstStyle/>
          <a:p>
            <a:pPr algn="l"/>
            <a:r>
              <a:rPr lang="fr-FR" sz="28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Récapitulatif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95A0C-2041-C94C-DEE4-E49990C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17" name="Subtitle 4">
            <a:extLst>
              <a:ext uri="{FF2B5EF4-FFF2-40B4-BE49-F238E27FC236}">
                <a16:creationId xmlns:a16="http://schemas.microsoft.com/office/drawing/2014/main" id="{C0994F48-3BC2-9C47-AE62-92FA7A340F14}"/>
              </a:ext>
            </a:extLst>
          </p:cNvPr>
          <p:cNvSpPr>
            <a:spLocks noGrp="1"/>
          </p:cNvSpPr>
          <p:nvPr/>
        </p:nvSpPr>
        <p:spPr>
          <a:xfrm>
            <a:off x="335248" y="663272"/>
            <a:ext cx="11513148" cy="605820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b="1" dirty="0" err="1"/>
              <a:t>libinsitu</a:t>
            </a:r>
            <a:r>
              <a:rPr lang="fr-FR" sz="1800" dirty="0"/>
              <a:t> ! Librairie et outils ouverts, libres, documentés et illustrés : </a:t>
            </a:r>
            <a:r>
              <a:rPr lang="fr-FR" sz="1800" dirty="0" err="1"/>
              <a:t>www.libinsitu.org</a:t>
            </a:r>
            <a:endParaRPr lang="fr-FR" sz="18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/>
              <a:t>Pipeline cohérent et efficace pour un </a:t>
            </a:r>
            <a:r>
              <a:rPr lang="fr-FR" sz="1800" b="1" dirty="0"/>
              <a:t>alignement à FAIR et GEO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Stockage, téléchargement, requête à distance, extraction temporelle et paramétrique,...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/>
              <a:t>Discussion en cours avec de réseaux de  fournisseurs de mesures in-situ :  </a:t>
            </a:r>
            <a:r>
              <a:rPr lang="fr-FR" sz="1800" b="1" dirty="0"/>
              <a:t>BSRN, SKYNET</a:t>
            </a:r>
            <a:r>
              <a:rPr lang="fr-FR" sz="1800" dirty="0"/>
              <a:t>, </a:t>
            </a:r>
            <a:r>
              <a:rPr lang="fr-FR" sz="1800" b="1" dirty="0"/>
              <a:t>SAEON</a:t>
            </a:r>
            <a:r>
              <a:rPr lang="fr-FR" sz="1800" dirty="0"/>
              <a:t>, </a:t>
            </a:r>
            <a:r>
              <a:rPr lang="fr-FR" sz="1800" b="1" dirty="0"/>
              <a:t>WMO, PV-Live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/>
              <a:t>Discussion avec l'OGC sur une démarche de </a:t>
            </a:r>
            <a:r>
              <a:rPr lang="fr-FR" sz="1800" b="1" dirty="0"/>
              <a:t>conformité/certification</a:t>
            </a:r>
            <a:r>
              <a:rPr lang="fr-FR" sz="1800" dirty="0"/>
              <a:t> de </a:t>
            </a:r>
            <a:r>
              <a:rPr lang="fr-FR" sz="1800" dirty="0" err="1"/>
              <a:t>libinsitu</a:t>
            </a:r>
            <a:endParaRPr lang="fr-FR" sz="18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b="1" dirty="0"/>
              <a:t>Industrialisation</a:t>
            </a:r>
            <a:r>
              <a:rPr lang="fr-FR" sz="1800" dirty="0"/>
              <a:t> pour une PME l'accès à l'in-situ pour les applications de </a:t>
            </a:r>
            <a:r>
              <a:rPr lang="fr-FR" sz="1800" b="1" dirty="0"/>
              <a:t>prévision solaire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b="1" dirty="0"/>
              <a:t>Reproductible</a:t>
            </a:r>
            <a:r>
              <a:rPr lang="fr-FR" sz="1800" dirty="0"/>
              <a:t> pour tout type de mesure in situ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Radioactivité marine (MARIS)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b="1" dirty="0"/>
              <a:t>Document de travail </a:t>
            </a:r>
            <a:r>
              <a:rPr lang="fr-FR" sz="1800" dirty="0"/>
              <a:t>libre et gratuit : </a:t>
            </a:r>
            <a:r>
              <a:rPr lang="fr-FR" sz="1800" dirty="0">
                <a:hlinkClick r:id="rId2"/>
              </a:rPr>
              <a:t>https://doi.org/10.23646/AC2M-8504</a:t>
            </a:r>
            <a:endParaRPr lang="fr-FR" sz="1800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/>
              <a:t>509 vues et 146 téléchargements (au 2024-01-22)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800" dirty="0"/>
              <a:t>Engagement du </a:t>
            </a:r>
            <a:r>
              <a:rPr lang="fr-FR" sz="1800" b="1" dirty="0"/>
              <a:t>dialogue</a:t>
            </a:r>
            <a:r>
              <a:rPr lang="fr-FR" sz="1800" dirty="0"/>
              <a:t> via une liste de diffusion gratuite et publique</a:t>
            </a: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hlinkClick r:id="rId3"/>
              </a:rPr>
              <a:t>https://groupes.minesparis.psl.eu/wws/info/solar-insitu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261595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5AFE-566F-F5ED-FD98-BEF9B252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8800546" cy="548308"/>
          </a:xfrm>
        </p:spPr>
        <p:txBody>
          <a:bodyPr/>
          <a:lstStyle/>
          <a:p>
            <a:r>
              <a:rPr lang="fr-FR" sz="3200" dirty="0"/>
              <a:t>Activités opérationnel -&gt; mesures in-situ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372FF-FD27-6380-C62E-9E7DBBA1634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199" y="1634589"/>
            <a:ext cx="5706140" cy="4388552"/>
          </a:xfrm>
        </p:spPr>
        <p:txBody>
          <a:bodyPr/>
          <a:lstStyle/>
          <a:p>
            <a:pPr marL="726948"/>
            <a:r>
              <a:rPr lang="fr-FR" sz="2000" dirty="0"/>
              <a:t>Associées aux données </a:t>
            </a:r>
            <a:r>
              <a:rPr lang="fr-FR" sz="2000" b="1" dirty="0"/>
              <a:t>satellitaires</a:t>
            </a:r>
            <a:r>
              <a:rPr lang="fr-FR" sz="2000" dirty="0"/>
              <a:t> et au </a:t>
            </a:r>
            <a:r>
              <a:rPr lang="fr-FR" sz="2000" b="1" dirty="0"/>
              <a:t>modèle météorologique</a:t>
            </a:r>
            <a:r>
              <a:rPr lang="fr-FR" sz="2000" dirty="0"/>
              <a:t>, elles fournissent des informations permettant </a:t>
            </a:r>
            <a:r>
              <a:rPr lang="fr-FR" sz="2000" b="1" dirty="0"/>
              <a:t>d'évaluer le potentiel de l'énergie solaire</a:t>
            </a:r>
            <a:r>
              <a:rPr lang="fr-FR" sz="2000" dirty="0"/>
              <a:t> et de </a:t>
            </a:r>
            <a:r>
              <a:rPr lang="fr-FR" sz="2000" b="1" dirty="0"/>
              <a:t>soutenir les activités</a:t>
            </a:r>
            <a:r>
              <a:rPr lang="fr-FR" sz="2000" dirty="0"/>
              <a:t> </a:t>
            </a:r>
            <a:r>
              <a:rPr lang="fr-FR" sz="2000" b="1" dirty="0"/>
              <a:t>industrielles</a:t>
            </a:r>
            <a:r>
              <a:rPr lang="fr-FR" sz="2000" dirty="0"/>
              <a:t> dans ce domaine*.</a:t>
            </a:r>
          </a:p>
          <a:p>
            <a:pPr marL="726948"/>
            <a:endParaRPr lang="fr-FR" sz="2000" dirty="0"/>
          </a:p>
          <a:p>
            <a:pPr marL="726948"/>
            <a:r>
              <a:rPr lang="fr-FR" sz="2000" dirty="0"/>
              <a:t>Utilisées de manière </a:t>
            </a:r>
            <a:r>
              <a:rPr lang="fr-FR" sz="2000" b="1" dirty="0"/>
              <a:t>opérationnelle depuis 2014</a:t>
            </a:r>
            <a:r>
              <a:rPr lang="fr-FR" sz="2000" dirty="0"/>
              <a:t> pour fournir des rapports trimestriels </a:t>
            </a:r>
            <a:r>
              <a:rPr lang="fr-FR" sz="2000" b="1" dirty="0"/>
              <a:t>d'évaluation et d'assurance qualité </a:t>
            </a:r>
            <a:r>
              <a:rPr lang="fr-FR" sz="2000" dirty="0"/>
              <a:t>(EQA)* de </a:t>
            </a:r>
            <a:r>
              <a:rPr lang="fr-FR" sz="2000" b="1" dirty="0" err="1"/>
              <a:t>Copernicus</a:t>
            </a:r>
            <a:r>
              <a:rPr lang="fr-FR" sz="2000" b="1" dirty="0"/>
              <a:t> CAMS Radiation Services</a:t>
            </a:r>
            <a:r>
              <a:rPr lang="fr-FR" sz="2000" dirty="0"/>
              <a:t> (CRS).</a:t>
            </a:r>
          </a:p>
          <a:p>
            <a:pPr marL="726948" indent="-342900">
              <a:buFont typeface="Arial" panose="020B0604020202020204" pitchFamily="34" charset="0"/>
              <a:buChar char="•"/>
            </a:pPr>
            <a:endParaRPr lang="fr-FR" sz="2000" i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6A5D7-F595-D26F-D356-DBB5DFD815A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A89077-3B10-E652-CBA3-1756C2F7F5E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3BFB4E-8252-544A-AB1F-D38C3080D9CD}" type="datetime1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22/01/2024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19136C-46B0-5D42-B787-7BF1DD793C74}"/>
              </a:ext>
            </a:extLst>
          </p:cNvPr>
          <p:cNvSpPr/>
          <p:nvPr/>
        </p:nvSpPr>
        <p:spPr>
          <a:xfrm>
            <a:off x="0" y="6259811"/>
            <a:ext cx="3943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*  </a:t>
            </a:r>
          </a:p>
          <a:p>
            <a:r>
              <a:rPr lang="fr-FR" sz="1200" dirty="0"/>
              <a:t>* https://</a:t>
            </a:r>
            <a:r>
              <a:rPr lang="fr-FR" sz="1200" dirty="0" err="1"/>
              <a:t>atmosphere.copernicus.eu</a:t>
            </a:r>
            <a:r>
              <a:rPr lang="fr-FR" sz="1200" dirty="0"/>
              <a:t>/</a:t>
            </a:r>
            <a:r>
              <a:rPr lang="fr-FR" sz="1200" dirty="0" err="1"/>
              <a:t>supplementary</a:t>
            </a:r>
            <a:r>
              <a:rPr lang="fr-FR" sz="1200" dirty="0"/>
              <a:t>-services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E76ABD-3E75-C048-835F-E4B709D0DF5D}"/>
              </a:ext>
            </a:extLst>
          </p:cNvPr>
          <p:cNvSpPr/>
          <p:nvPr/>
        </p:nvSpPr>
        <p:spPr>
          <a:xfrm>
            <a:off x="111968" y="6233014"/>
            <a:ext cx="20046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dirty="0"/>
              <a:t>https://</a:t>
            </a:r>
            <a:r>
              <a:rPr lang="fr-FR" sz="1200" dirty="0" err="1"/>
              <a:t>tinyurl.com</a:t>
            </a:r>
            <a:r>
              <a:rPr lang="fr-FR" sz="1200" dirty="0"/>
              <a:t>/26mzvfj7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B0D71CA-4D07-0346-86AE-071898B69C5D}"/>
              </a:ext>
            </a:extLst>
          </p:cNvPr>
          <p:cNvGrpSpPr/>
          <p:nvPr/>
        </p:nvGrpSpPr>
        <p:grpSpPr>
          <a:xfrm>
            <a:off x="9101470" y="1634589"/>
            <a:ext cx="2703041" cy="4597363"/>
            <a:chOff x="8962817" y="807981"/>
            <a:chExt cx="2394365" cy="4072363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4E981BF7-35A1-1E4C-A49F-6B9D69887178}"/>
                </a:ext>
              </a:extLst>
            </p:cNvPr>
            <p:cNvGrpSpPr/>
            <p:nvPr/>
          </p:nvGrpSpPr>
          <p:grpSpPr>
            <a:xfrm>
              <a:off x="8962817" y="807981"/>
              <a:ext cx="2394365" cy="667666"/>
              <a:chOff x="449405" y="4733808"/>
              <a:chExt cx="4630806" cy="1291296"/>
            </a:xfrm>
          </p:grpSpPr>
          <p:pic>
            <p:nvPicPr>
              <p:cNvPr id="10" name="Graphique 9">
                <a:extLst>
                  <a:ext uri="{FF2B5EF4-FFF2-40B4-BE49-F238E27FC236}">
                    <a16:creationId xmlns:a16="http://schemas.microsoft.com/office/drawing/2014/main" id="{982FFE91-22DF-9546-BDE0-F1866D955A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9405" y="4733808"/>
                <a:ext cx="2003933" cy="472440"/>
              </a:xfrm>
              <a:prstGeom prst="rect">
                <a:avLst/>
              </a:prstGeom>
            </p:spPr>
          </p:pic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51D73370-40BE-374F-96EE-8D449E126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405" y="5560157"/>
                <a:ext cx="1949450" cy="438150"/>
              </a:xfrm>
              <a:prstGeom prst="rect">
                <a:avLst/>
              </a:prstGeom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AAF4EB36-6490-B543-A86D-F4ABBAA86C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8229" y="5533360"/>
                <a:ext cx="2098294" cy="491744"/>
              </a:xfrm>
              <a:prstGeom prst="rect">
                <a:avLst/>
              </a:prstGeom>
            </p:spPr>
          </p:pic>
          <p:pic>
            <p:nvPicPr>
              <p:cNvPr id="13" name="Graphique 12">
                <a:extLst>
                  <a:ext uri="{FF2B5EF4-FFF2-40B4-BE49-F238E27FC236}">
                    <a16:creationId xmlns:a16="http://schemas.microsoft.com/office/drawing/2014/main" id="{45462256-AF72-8242-8FDD-2BD815FB4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68404" y="4733808"/>
                <a:ext cx="2011807" cy="500634"/>
              </a:xfrm>
              <a:prstGeom prst="rect">
                <a:avLst/>
              </a:prstGeom>
            </p:spPr>
          </p:pic>
        </p:grp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3B9DBF23-283F-F34A-94CE-CA9432073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2817" y="1510276"/>
              <a:ext cx="2394365" cy="3370068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E24CE9C2-33DF-9A46-85F6-166EF14A6078}"/>
              </a:ext>
            </a:extLst>
          </p:cNvPr>
          <p:cNvGrpSpPr/>
          <p:nvPr/>
        </p:nvGrpSpPr>
        <p:grpSpPr>
          <a:xfrm>
            <a:off x="5886876" y="1504905"/>
            <a:ext cx="2850724" cy="4705110"/>
            <a:chOff x="5886876" y="952010"/>
            <a:chExt cx="2383178" cy="3933427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217F22A6-EB98-4B4C-9F0F-5ECB04398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876" y="1510276"/>
              <a:ext cx="2383178" cy="3375161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18B2DEA3-1511-1F40-9E74-5AF41A43F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877" y="952010"/>
              <a:ext cx="2383177" cy="496716"/>
            </a:xfrm>
            <a:prstGeom prst="rect">
              <a:avLst/>
            </a:prstGeom>
          </p:spPr>
        </p:pic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C20D11D2-3AB1-8148-BFEF-FF69F0842779}"/>
              </a:ext>
            </a:extLst>
          </p:cNvPr>
          <p:cNvSpPr txBox="1"/>
          <p:nvPr/>
        </p:nvSpPr>
        <p:spPr>
          <a:xfrm>
            <a:off x="358244" y="823757"/>
            <a:ext cx="9166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Les </a:t>
            </a:r>
            <a:r>
              <a:rPr lang="fr-FR" sz="2400" b="1" dirty="0"/>
              <a:t>mesures in-situ </a:t>
            </a:r>
            <a:r>
              <a:rPr lang="fr-FR" sz="2400" dirty="0"/>
              <a:t>sont </a:t>
            </a:r>
            <a:r>
              <a:rPr lang="fr-FR" sz="2400" b="1" dirty="0"/>
              <a:t>essentielles</a:t>
            </a:r>
            <a:r>
              <a:rPr lang="fr-FR" sz="2400" dirty="0"/>
              <a:t> dans le secteur de </a:t>
            </a:r>
            <a:r>
              <a:rPr lang="fr-FR" sz="2400" b="1" dirty="0"/>
              <a:t>l'énergie solaire</a:t>
            </a:r>
          </a:p>
        </p:txBody>
      </p:sp>
    </p:spTree>
    <p:extLst>
      <p:ext uri="{BB962C8B-B14F-4D97-AF65-F5344CB8AC3E}">
        <p14:creationId xmlns:p14="http://schemas.microsoft.com/office/powerpoint/2010/main" val="2709293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5AFE-566F-F5ED-FD98-BEF9B252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8800546" cy="548308"/>
          </a:xfrm>
        </p:spPr>
        <p:txBody>
          <a:bodyPr/>
          <a:lstStyle/>
          <a:p>
            <a:r>
              <a:rPr lang="fr-FR" sz="3200" dirty="0"/>
              <a:t>Partage et accès aux mesures in-situ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372FF-FD27-6380-C62E-9E7DBBA1634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58053"/>
            <a:ext cx="8165805" cy="5098298"/>
          </a:xfrm>
        </p:spPr>
        <p:txBody>
          <a:bodyPr/>
          <a:lstStyle/>
          <a:p>
            <a:pPr marL="726948" indent="-342900">
              <a:buFont typeface="Arial" panose="020B0604020202020204" pitchFamily="34" charset="0"/>
              <a:buChar char="•"/>
            </a:pPr>
            <a:r>
              <a:rPr lang="fr-FR" sz="2800" i="0" dirty="0"/>
              <a:t>Différents </a:t>
            </a:r>
            <a:r>
              <a:rPr lang="fr-FR" sz="2800" b="1" i="0" dirty="0"/>
              <a:t>défis</a:t>
            </a:r>
            <a:r>
              <a:rPr lang="fr-FR" sz="2800" i="0" dirty="0"/>
              <a:t> :</a:t>
            </a:r>
            <a:endParaRPr lang="fr-FR" sz="2800" dirty="0"/>
          </a:p>
          <a:p>
            <a:pPr marL="1126998" lvl="1" indent="-342900">
              <a:buFont typeface="Arial" panose="020B0604020202020204" pitchFamily="34" charset="0"/>
              <a:buChar char="•"/>
            </a:pPr>
            <a:r>
              <a:rPr lang="fr-FR" sz="2400" b="1" i="0" dirty="0"/>
              <a:t>Gouvernance</a:t>
            </a:r>
            <a:r>
              <a:rPr lang="fr-FR" sz="2400" i="0" dirty="0"/>
              <a:t> </a:t>
            </a:r>
          </a:p>
          <a:p>
            <a:pPr marL="1527048" lvl="2" indent="-342900"/>
            <a:r>
              <a:rPr lang="fr-FR" sz="2000" i="0" dirty="0"/>
              <a:t>Perte de contrôle</a:t>
            </a:r>
          </a:p>
          <a:p>
            <a:pPr marL="1527048" lvl="2" indent="-342900"/>
            <a:r>
              <a:rPr lang="fr-FR" sz="2000" dirty="0"/>
              <a:t>P</a:t>
            </a:r>
            <a:r>
              <a:rPr lang="fr-FR" sz="2000" i="0" dirty="0"/>
              <a:t>roblèmes de concurrence</a:t>
            </a:r>
          </a:p>
          <a:p>
            <a:pPr marL="1527048" lvl="2" indent="-342900"/>
            <a:r>
              <a:rPr lang="fr-FR" sz="2000" dirty="0"/>
              <a:t>R</a:t>
            </a:r>
            <a:r>
              <a:rPr lang="fr-FR" sz="2000" i="0" dirty="0"/>
              <a:t>econnaissance/citation</a:t>
            </a:r>
          </a:p>
          <a:p>
            <a:pPr marL="1126998" lvl="1" indent="-342900">
              <a:buFont typeface="Arial" panose="020B0604020202020204" pitchFamily="34" charset="0"/>
              <a:buChar char="•"/>
            </a:pPr>
            <a:r>
              <a:rPr lang="fr-FR" sz="2400" i="0" dirty="0"/>
              <a:t>Incertitudes sur le </a:t>
            </a:r>
            <a:r>
              <a:rPr lang="fr-FR" sz="2400" b="1" i="0" dirty="0"/>
              <a:t>financement</a:t>
            </a:r>
            <a:r>
              <a:rPr lang="fr-FR" sz="2400" i="0" dirty="0"/>
              <a:t>  à long terme</a:t>
            </a:r>
            <a:endParaRPr lang="fr-FR" sz="2400" dirty="0"/>
          </a:p>
          <a:p>
            <a:pPr marL="1126998" lvl="1" indent="-342900">
              <a:buFont typeface="Arial" panose="020B0604020202020204" pitchFamily="34" charset="0"/>
              <a:buChar char="•"/>
            </a:pPr>
            <a:r>
              <a:rPr lang="fr-FR" sz="2400" i="0" dirty="0"/>
              <a:t>Couverture </a:t>
            </a:r>
            <a:r>
              <a:rPr lang="fr-FR" sz="2400" b="1" i="0" dirty="0"/>
              <a:t>spatiale et/ou temporelle</a:t>
            </a:r>
            <a:r>
              <a:rPr lang="fr-FR" sz="2400" i="0" dirty="0"/>
              <a:t> insuffisante</a:t>
            </a:r>
          </a:p>
          <a:p>
            <a:pPr marL="1126998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Problèmes de </a:t>
            </a:r>
            <a:r>
              <a:rPr lang="fr-FR" sz="2400" b="1" dirty="0"/>
              <a:t>qualité</a:t>
            </a:r>
            <a:r>
              <a:rPr lang="fr-FR" sz="2400" dirty="0"/>
              <a:t> des données</a:t>
            </a:r>
          </a:p>
          <a:p>
            <a:pPr marL="784098" lvl="1" indent="0">
              <a:buNone/>
            </a:pPr>
            <a:endParaRPr lang="fr-FR" sz="2400" i="0" dirty="0"/>
          </a:p>
          <a:p>
            <a:pPr marL="1126998" lvl="1" indent="-342900">
              <a:buFont typeface="Arial" panose="020B0604020202020204" pitchFamily="34" charset="0"/>
              <a:buChar char="•"/>
            </a:pPr>
            <a:r>
              <a:rPr lang="fr-FR" sz="2400" b="1" i="0" dirty="0"/>
              <a:t>Hétérogénéité</a:t>
            </a:r>
            <a:r>
              <a:rPr lang="fr-FR" sz="2400" i="0" dirty="0"/>
              <a:t> des formats, de l'encodage et de l'accès</a:t>
            </a:r>
          </a:p>
          <a:p>
            <a:pPr marL="1126998" lvl="1" indent="-342900">
              <a:buFont typeface="Arial" panose="020B0604020202020204" pitchFamily="34" charset="0"/>
              <a:buChar char="•"/>
            </a:pPr>
            <a:r>
              <a:rPr lang="fr-FR" sz="2400" i="0" dirty="0"/>
              <a:t>Absence de pratiques </a:t>
            </a:r>
            <a:r>
              <a:rPr lang="fr-FR" sz="2400" b="1" i="0" dirty="0"/>
              <a:t>standards</a:t>
            </a:r>
            <a:r>
              <a:rPr lang="fr-FR" sz="2400" i="0" dirty="0"/>
              <a:t> et </a:t>
            </a:r>
            <a:r>
              <a:rPr lang="fr-FR" sz="2400" b="1" i="0" dirty="0"/>
              <a:t>interopérables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6A5D7-F595-D26F-D356-DBB5DFD815A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A89077-3B10-E652-CBA3-1756C2F7F5E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3BFB4E-8252-544A-AB1F-D38C3080D9CD}" type="datetime1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22/01/2024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7" name="Picture 11" descr="A black and white image of a planet&#10;&#10;Description automatically generated with low confidence">
            <a:extLst>
              <a:ext uri="{FF2B5EF4-FFF2-40B4-BE49-F238E27FC236}">
                <a16:creationId xmlns:a16="http://schemas.microsoft.com/office/drawing/2014/main" id="{3E34A9E5-A228-EB43-ACD9-B6077CC5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034" y="1095135"/>
            <a:ext cx="4513358" cy="451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43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02E3-3942-67F3-20EB-F3948DF9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18034" cy="663272"/>
          </a:xfrm>
        </p:spPr>
        <p:txBody>
          <a:bodyPr/>
          <a:lstStyle/>
          <a:p>
            <a:pPr algn="l"/>
            <a:r>
              <a:rPr lang="fr-FR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pratique on est plus souvent confronté à ça…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95A0C-2041-C94C-DEE4-E49990C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F14D56B-2734-F543-A7A3-44630911B788}"/>
              </a:ext>
            </a:extLst>
          </p:cNvPr>
          <p:cNvSpPr txBox="1"/>
          <p:nvPr/>
        </p:nvSpPr>
        <p:spPr>
          <a:xfrm>
            <a:off x="1642761" y="4620298"/>
            <a:ext cx="4357910" cy="939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3200" b="0" i="0" u="none" strike="noStrike" kern="1200" cap="none" spc="0" normalizeH="0" baseline="0" dirty="0">
                <a:ln>
                  <a:noFill/>
                </a:ln>
                <a:solidFill>
                  <a:srgbClr val="2E472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Accès via: </a:t>
            </a:r>
            <a:r>
              <a:rPr kumimoji="0" lang="fr-FR" sz="3200" b="1" i="0" u="none" strike="noStrike" kern="1200" cap="none" spc="0" normalizeH="0" baseline="0" dirty="0">
                <a:ln>
                  <a:noFill/>
                </a:ln>
                <a:solidFill>
                  <a:srgbClr val="2E472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FTP</a:t>
            </a:r>
            <a:r>
              <a:rPr kumimoji="0" lang="fr-FR" sz="3200" b="0" i="0" u="none" strike="noStrike" kern="1200" cap="none" spc="0" normalizeH="0" baseline="0" dirty="0">
                <a:ln>
                  <a:noFill/>
                </a:ln>
                <a:solidFill>
                  <a:srgbClr val="2E472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HTTP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B9D533D-594C-5148-ADF4-A3762B365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3" y="1051709"/>
            <a:ext cx="7464526" cy="330695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EEEFA54-63C7-DB4D-A31F-7DF5C9F8C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979" y="1051709"/>
            <a:ext cx="4475169" cy="342645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C1844B7-5D71-CC47-9B80-E8F4B4DD354F}"/>
              </a:ext>
            </a:extLst>
          </p:cNvPr>
          <p:cNvSpPr txBox="1"/>
          <p:nvPr/>
        </p:nvSpPr>
        <p:spPr>
          <a:xfrm>
            <a:off x="8063238" y="4610567"/>
            <a:ext cx="3456650" cy="939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3200" b="0" i="0" u="none" strike="noStrike" kern="1200" cap="none" spc="0" normalizeH="0" baseline="0" dirty="0">
                <a:ln>
                  <a:noFill/>
                </a:ln>
                <a:solidFill>
                  <a:srgbClr val="2E472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Formats: .</a:t>
            </a:r>
            <a:r>
              <a:rPr kumimoji="0" lang="fr-FR" sz="3200" b="0" i="0" u="none" strike="noStrike" kern="1200" cap="none" spc="0" normalizeH="0" baseline="0" dirty="0" err="1">
                <a:ln>
                  <a:noFill/>
                </a:ln>
                <a:solidFill>
                  <a:srgbClr val="2E472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dat</a:t>
            </a:r>
            <a:r>
              <a:rPr kumimoji="0" lang="fr-FR" sz="3200" b="0" i="0" u="none" strike="noStrike" kern="1200" cap="none" spc="0" normalizeH="0" baseline="0" dirty="0">
                <a:ln>
                  <a:noFill/>
                </a:ln>
                <a:solidFill>
                  <a:srgbClr val="2E472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kumimoji="0" lang="fr-FR" sz="3200" b="1" i="0" u="none" strike="noStrike" kern="1200" cap="none" spc="0" normalizeH="0" baseline="0" dirty="0">
                <a:ln>
                  <a:noFill/>
                </a:ln>
                <a:solidFill>
                  <a:srgbClr val="2E472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CSV</a:t>
            </a:r>
          </a:p>
        </p:txBody>
      </p:sp>
    </p:spTree>
    <p:extLst>
      <p:ext uri="{BB962C8B-B14F-4D97-AF65-F5344CB8AC3E}">
        <p14:creationId xmlns:p14="http://schemas.microsoft.com/office/powerpoint/2010/main" val="3654814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02E3-3942-67F3-20EB-F3948DF9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76"/>
            <a:ext cx="10531655" cy="663272"/>
          </a:xfrm>
        </p:spPr>
        <p:txBody>
          <a:bodyPr/>
          <a:lstStyle/>
          <a:p>
            <a:pPr algn="l"/>
            <a:r>
              <a:rPr lang="fr-FR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Principes de partage et de gestion des données</a:t>
            </a:r>
            <a:endParaRPr lang="en-GB" sz="32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95A0C-2041-C94C-DEE4-E49990C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779021C8-618D-1346-B55B-426C52495698}"/>
              </a:ext>
            </a:extLst>
          </p:cNvPr>
          <p:cNvCxnSpPr>
            <a:cxnSpLocks/>
          </p:cNvCxnSpPr>
          <p:nvPr/>
        </p:nvCxnSpPr>
        <p:spPr>
          <a:xfrm>
            <a:off x="1620670" y="3490604"/>
            <a:ext cx="8425708" cy="0"/>
          </a:xfrm>
          <a:prstGeom prst="line">
            <a:avLst/>
          </a:prstGeom>
          <a:ln w="508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e 8">
            <a:extLst>
              <a:ext uri="{FF2B5EF4-FFF2-40B4-BE49-F238E27FC236}">
                <a16:creationId xmlns:a16="http://schemas.microsoft.com/office/drawing/2014/main" id="{C273F847-103C-F243-8ADF-03765C62BDF4}"/>
              </a:ext>
            </a:extLst>
          </p:cNvPr>
          <p:cNvGrpSpPr/>
          <p:nvPr/>
        </p:nvGrpSpPr>
        <p:grpSpPr>
          <a:xfrm>
            <a:off x="1704511" y="729693"/>
            <a:ext cx="8455489" cy="2591616"/>
            <a:chOff x="929921" y="768974"/>
            <a:chExt cx="8455489" cy="2591616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AC28A36E-D364-DD44-989E-667BDC71B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1690" y="768974"/>
              <a:ext cx="983720" cy="2068049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92164B0E-7344-824C-8065-1792E2AF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0700" y="768974"/>
              <a:ext cx="983720" cy="2068049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754E79CA-A7B5-274B-8BD8-FBF5678C0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6195" y="768974"/>
              <a:ext cx="983720" cy="2068049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92D1009D-2AC6-EC4B-98CD-6851448B2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21" y="768974"/>
              <a:ext cx="939004" cy="2068049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D274CD3A-9D24-3545-A8F0-B4C294321056}"/>
                </a:ext>
              </a:extLst>
            </p:cNvPr>
            <p:cNvSpPr txBox="1"/>
            <p:nvPr/>
          </p:nvSpPr>
          <p:spPr>
            <a:xfrm>
              <a:off x="2394979" y="2714259"/>
              <a:ext cx="5513972" cy="646331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fr-FR" dirty="0"/>
                <a:t>Principes d’organisation des données pour les rendre découvrables, accessibles, interopérables et réutilisables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AFDF838-9E57-FC47-AC77-ECF8F622AC84}"/>
              </a:ext>
            </a:extLst>
          </p:cNvPr>
          <p:cNvGrpSpPr/>
          <p:nvPr/>
        </p:nvGrpSpPr>
        <p:grpSpPr>
          <a:xfrm>
            <a:off x="87369" y="3743077"/>
            <a:ext cx="11979500" cy="2999075"/>
            <a:chOff x="87369" y="3743076"/>
            <a:chExt cx="11979500" cy="2999075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93E6CA92-7D0F-0C41-8C0E-624A2F7F8BFC}"/>
                </a:ext>
              </a:extLst>
            </p:cNvPr>
            <p:cNvGrpSpPr/>
            <p:nvPr/>
          </p:nvGrpSpPr>
          <p:grpSpPr>
            <a:xfrm>
              <a:off x="108816" y="3744033"/>
              <a:ext cx="2156632" cy="379056"/>
              <a:chOff x="108816" y="3046709"/>
              <a:chExt cx="2156632" cy="379056"/>
            </a:xfrm>
          </p:grpSpPr>
          <p:sp>
            <p:nvSpPr>
              <p:cNvPr id="6" name="Rectangle 1">
                <a:extLst>
                  <a:ext uri="{FF2B5EF4-FFF2-40B4-BE49-F238E27FC236}">
                    <a16:creationId xmlns:a16="http://schemas.microsoft.com/office/drawing/2014/main" id="{276F263C-A382-8746-9BD1-0BEC32F2D2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151" y="3066960"/>
                <a:ext cx="1691297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600" b="1" i="0" u="none" strike="noStrike" cap="none" normalizeH="0" baseline="0" dirty="0">
                    <a:ln>
                      <a:noFill/>
                    </a:ln>
                    <a:solidFill>
                      <a:srgbClr val="6C217E"/>
                    </a:solidFill>
                    <a:effectLst/>
                    <a:latin typeface="Montserrat"/>
                  </a:rPr>
                  <a:t>DISCOVERABILITY</a:t>
                </a:r>
                <a:endParaRPr kumimoji="0" lang="fr-FR" altLang="fr-FR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pic>
            <p:nvPicPr>
              <p:cNvPr id="1028" name="Picture 4" descr="https://lh7-us.googleusercontent.com/b7zqdRa5nbJt8IYMTVj6YZWgQ9-CB9QANj7OPbkC6uHNPEmk6w-sZwWboyqJPVSeFW7l03pmjS0PcEclmFFyIC5aLpoWqIC5dTrby-AGip4IFQxQn6U45J0t39XLQQf1FwjM5z4VTTf1GNs1BhtHxHjPQQ=s2048">
                <a:extLst>
                  <a:ext uri="{FF2B5EF4-FFF2-40B4-BE49-F238E27FC236}">
                    <a16:creationId xmlns:a16="http://schemas.microsoft.com/office/drawing/2014/main" id="{912AD7EF-6A93-5D40-BAE2-3B560AFF87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108816" y="3046709"/>
                <a:ext cx="380970" cy="3790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85B9D667-8185-934F-8E27-6C436DE5A6F5}"/>
                </a:ext>
              </a:extLst>
            </p:cNvPr>
            <p:cNvGrpSpPr/>
            <p:nvPr/>
          </p:nvGrpSpPr>
          <p:grpSpPr>
            <a:xfrm>
              <a:off x="2593831" y="3743076"/>
              <a:ext cx="1789190" cy="380970"/>
              <a:chOff x="3131711" y="3045752"/>
              <a:chExt cx="1789190" cy="380970"/>
            </a:xfrm>
          </p:grpSpPr>
          <p:pic>
            <p:nvPicPr>
              <p:cNvPr id="1029" name="Picture 5" descr="https://lh7-us.googleusercontent.com/obzuosmopvn8NYpoPA2_-D2h_DSZnfepiqhN4mokZ39WJU5XJjeXifxZ3Dz5FoyDmyfssIsebMb9fHpe-fr-MYhqCB8VvQ_B5kiP20n6kTZFoxCADo3e7nyPLPo6wcrxdQag6B5CSLgpKKZwnn--1J1KSA=s2048">
                <a:extLst>
                  <a:ext uri="{FF2B5EF4-FFF2-40B4-BE49-F238E27FC236}">
                    <a16:creationId xmlns:a16="http://schemas.microsoft.com/office/drawing/2014/main" id="{0B47CF06-2F86-7947-A6BC-3471202B52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3131711" y="3045752"/>
                <a:ext cx="380970" cy="3809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Rectangle 1">
                <a:extLst>
                  <a:ext uri="{FF2B5EF4-FFF2-40B4-BE49-F238E27FC236}">
                    <a16:creationId xmlns:a16="http://schemas.microsoft.com/office/drawing/2014/main" id="{D1136F81-D9D0-234B-A63F-09FB78E5A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8789" y="3066960"/>
                <a:ext cx="1392112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600" b="1" i="0" u="none" strike="noStrike" cap="none" normalizeH="0" baseline="0" dirty="0">
                    <a:ln>
                      <a:noFill/>
                    </a:ln>
                    <a:solidFill>
                      <a:srgbClr val="158258"/>
                    </a:solidFill>
                    <a:effectLst/>
                    <a:latin typeface="Montserrat"/>
                  </a:rPr>
                  <a:t>ACCESSIBILITY</a:t>
                </a:r>
                <a:endParaRPr kumimoji="0" lang="fr-FR" altLang="fr-FR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57124DF8-D8A9-0646-AAEC-EEBE2A40F42C}"/>
                </a:ext>
              </a:extLst>
            </p:cNvPr>
            <p:cNvGrpSpPr/>
            <p:nvPr/>
          </p:nvGrpSpPr>
          <p:grpSpPr>
            <a:xfrm>
              <a:off x="4656610" y="4172536"/>
              <a:ext cx="380970" cy="2291876"/>
              <a:chOff x="4633736" y="4125341"/>
              <a:chExt cx="380970" cy="2291876"/>
            </a:xfrm>
          </p:grpSpPr>
          <p:pic>
            <p:nvPicPr>
              <p:cNvPr id="1030" name="Picture 6" descr="https://lh7-us.googleusercontent.com/tef4hMHlQesnku9pDGzCO8T9dNk-Et92HdJPyrpd47Ry9G9Hnm5DmZjgRhSFT-O0bR2mIvHkaTpO2lQiNjuoiUgaemooI8WGs-oSflGhG26R5X4GJyBpjwDuVuC7O-91DNQY19KH6jQSPd_VplFzDsHtFg=s2048">
                <a:extLst>
                  <a:ext uri="{FF2B5EF4-FFF2-40B4-BE49-F238E27FC236}">
                    <a16:creationId xmlns:a16="http://schemas.microsoft.com/office/drawing/2014/main" id="{DE146300-0941-2144-9F6F-086DDF7D3A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4633736" y="4125341"/>
                <a:ext cx="380970" cy="3790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1" name="Picture 7" descr="https://lh7-us.googleusercontent.com/CcPyAEfjieTKN5U6fP469f8D0Pn0FvqpGLrieZstn01uVryszNwImjc3tCx-VJwhZoxHOsl0q-ynLk_T0BjHtHXpme69rtyxb5v6_mGq587uy3Njvv4_EzHSPnX3RJJL9sKKVcnNyglcocx4GpF51JhYvQ=s2048">
                <a:extLst>
                  <a:ext uri="{FF2B5EF4-FFF2-40B4-BE49-F238E27FC236}">
                    <a16:creationId xmlns:a16="http://schemas.microsoft.com/office/drawing/2014/main" id="{3264C783-70AF-BB4C-8D34-A64E69F9E2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4633736" y="4761034"/>
                <a:ext cx="380970" cy="3809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https://lh7-us.googleusercontent.com/S9Qmo1MsE4_4L9bp10KTJdlZDJLv9Bl_v5Aq5h2cUMM8CGx2CflTLZkvnUS0t0ztz4a6iMH5ZVRSLB87SXAN1BHAWYAwlxR4HR29tf8Li1YVBhYeajLlz8hsMe77Kj8Bup06jzjFnfgE1CyBM2BK7ILgEg=s2048">
                <a:extLst>
                  <a:ext uri="{FF2B5EF4-FFF2-40B4-BE49-F238E27FC236}">
                    <a16:creationId xmlns:a16="http://schemas.microsoft.com/office/drawing/2014/main" id="{FC5F55BF-83BE-5547-AE66-F8C92B6EC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4633736" y="5398641"/>
                <a:ext cx="380970" cy="3809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9" descr="https://lh7-us.googleusercontent.com/NS3kBu6zLRNb7Mv_f9-9_xRxl1mXQUEiOhuqGaWAm7kjwpCcHlafTvbOsrL1OhG_6Wcav5NMIfjFy0ZEfYCAylr0Ce9Ol-BnLWF2e4VFr_aSU3-ejXXFh0lmIUlzNUokqFzx4i838QqSZjHeajw58dLraA=s2048">
                <a:extLst>
                  <a:ext uri="{FF2B5EF4-FFF2-40B4-BE49-F238E27FC236}">
                    <a16:creationId xmlns:a16="http://schemas.microsoft.com/office/drawing/2014/main" id="{0357E843-C58C-2A42-A41B-029FCF4794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4633736" y="6036247"/>
                <a:ext cx="380970" cy="3809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6" name="Rectangle 1">
              <a:extLst>
                <a:ext uri="{FF2B5EF4-FFF2-40B4-BE49-F238E27FC236}">
                  <a16:creationId xmlns:a16="http://schemas.microsoft.com/office/drawing/2014/main" id="{8A364D02-47D7-264B-83B8-CAB63BF69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3736" y="3764284"/>
              <a:ext cx="105900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altLang="fr-FR" sz="1600" b="1" i="0" u="none" strike="noStrike" cap="none" normalizeH="0" baseline="0" dirty="0">
                  <a:ln>
                    <a:noFill/>
                  </a:ln>
                  <a:solidFill>
                    <a:srgbClr val="008AA9"/>
                  </a:solidFill>
                  <a:effectLst/>
                  <a:latin typeface="Montserrat"/>
                </a:rPr>
                <a:t>USABILITY</a:t>
              </a:r>
              <a:endPara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F2B8BDB9-9B20-8C46-9E88-FBA2C2691E83}"/>
                </a:ext>
              </a:extLst>
            </p:cNvPr>
            <p:cNvGrpSpPr/>
            <p:nvPr/>
          </p:nvGrpSpPr>
          <p:grpSpPr>
            <a:xfrm>
              <a:off x="7007773" y="3764284"/>
              <a:ext cx="1466107" cy="1433756"/>
              <a:chOff x="8258344" y="3066960"/>
              <a:chExt cx="1466107" cy="1433756"/>
            </a:xfrm>
          </p:grpSpPr>
          <p:pic>
            <p:nvPicPr>
              <p:cNvPr id="1034" name="Picture 10" descr="https://lh7-us.googleusercontent.com/DcMd3C7sIt09EFwO48c1QOELa0PWCGpNw84GHywxWiYe28sZhXuctk0HtoW46H0jzh5ZMKr6rngEvR3Qm5gEF8EMoSDrnCOvEAeNyome40keYXxzrF-KuPWFNKwZuHJpMK2qEedvikCkN5Ms4UuB_V6Y6w=s2048">
                <a:extLst>
                  <a:ext uri="{FF2B5EF4-FFF2-40B4-BE49-F238E27FC236}">
                    <a16:creationId xmlns:a16="http://schemas.microsoft.com/office/drawing/2014/main" id="{11B3E7F6-0DF7-4547-86CB-031443DE93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8352393" y="3447903"/>
                <a:ext cx="380970" cy="3809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5" name="Picture 11" descr="https://lh7-us.googleusercontent.com/XgUeASHYjoCifzpCLt1bRNLdWWpcN4dDeb5weUvO8Z0BEK_ES11hs2aIpGpD7S_if26Vd27ALLPkYOlJsNWJIzOaTEVkAjZTco6EbRpZLwYXKU0FJ9ghbhoDuWO9v4nvmp8sglTU-h4Dx9EIkqNG5l2MuQ=s2048">
                <a:extLst>
                  <a:ext uri="{FF2B5EF4-FFF2-40B4-BE49-F238E27FC236}">
                    <a16:creationId xmlns:a16="http://schemas.microsoft.com/office/drawing/2014/main" id="{A4EF4D93-EB6E-8E47-BB84-81F5B94766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8352393" y="4119746"/>
                <a:ext cx="380970" cy="3809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Rectangle 1">
                <a:extLst>
                  <a:ext uri="{FF2B5EF4-FFF2-40B4-BE49-F238E27FC236}">
                    <a16:creationId xmlns:a16="http://schemas.microsoft.com/office/drawing/2014/main" id="{25BD2B05-621C-7249-BEC7-6D224F920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58344" y="3066960"/>
                <a:ext cx="1466107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600" b="1" i="0" u="none" strike="noStrike" cap="none" normalizeH="0" baseline="0" dirty="0">
                    <a:ln>
                      <a:noFill/>
                    </a:ln>
                    <a:solidFill>
                      <a:srgbClr val="C17515"/>
                    </a:solidFill>
                    <a:effectLst/>
                    <a:latin typeface="Montserrat"/>
                  </a:rPr>
                  <a:t>PRESERVATION</a:t>
                </a:r>
                <a:endParaRPr kumimoji="0" lang="fr-FR" altLang="fr-FR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EE4CAB16-915A-DB41-8AD2-3787513E0B67}"/>
                </a:ext>
              </a:extLst>
            </p:cNvPr>
            <p:cNvGrpSpPr/>
            <p:nvPr/>
          </p:nvGrpSpPr>
          <p:grpSpPr>
            <a:xfrm>
              <a:off x="9219084" y="3748895"/>
              <a:ext cx="1146468" cy="1449145"/>
              <a:chOff x="10281397" y="3051571"/>
              <a:chExt cx="1146468" cy="1449145"/>
            </a:xfrm>
          </p:grpSpPr>
          <p:pic>
            <p:nvPicPr>
              <p:cNvPr id="1036" name="Picture 12" descr="https://lh7-us.googleusercontent.com/YbPZ5qtxk36crA1Jp91zpvbH_Sj2gfffUuEaqC5w05u0MGxGWJ40Z8SByV8UPSJ-kKFnfLNEpKAdrtkx42TdQimkRiXDot67Ys0xh57nCg3tOs9BOUwLMob61hr3anaVyTED-at8W5FefqLgm3xgZkk-Xg=s2048">
                <a:extLst>
                  <a:ext uri="{FF2B5EF4-FFF2-40B4-BE49-F238E27FC236}">
                    <a16:creationId xmlns:a16="http://schemas.microsoft.com/office/drawing/2014/main" id="{1ADF8B68-D7ED-B541-8256-330CE510B7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10378881" y="3475474"/>
                <a:ext cx="380970" cy="3790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7" name="Picture 13" descr="https://lh7-us.googleusercontent.com/g3WwALfNZUiEGSt5gmwKzosjcNJUtvQ1nBlxaECL57hWP8ah_vSs45fElLVfvlkU5TSN_f7WrqHJMOE83iT_1wDqxz_Wbsd5kUpRK1qbdrQtiVxglsScVFzNxFGFgMZ0MPl4JlVmBOgVuDOcVH5ufloXAw=s2048">
                <a:extLst>
                  <a:ext uri="{FF2B5EF4-FFF2-40B4-BE49-F238E27FC236}">
                    <a16:creationId xmlns:a16="http://schemas.microsoft.com/office/drawing/2014/main" id="{F1061775-2F43-EE47-8DF1-684419BF9C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10396799" y="4119746"/>
                <a:ext cx="380970" cy="3809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Rectangle 1">
                <a:extLst>
                  <a:ext uri="{FF2B5EF4-FFF2-40B4-BE49-F238E27FC236}">
                    <a16:creationId xmlns:a16="http://schemas.microsoft.com/office/drawing/2014/main" id="{AE718631-C5EA-DC4F-8D93-6358CAC7F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81397" y="3051571"/>
                <a:ext cx="1146468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altLang="fr-FR" sz="1600" b="1" i="0" u="none" strike="noStrike" cap="none" normalizeH="0" baseline="0" dirty="0">
                    <a:ln>
                      <a:noFill/>
                    </a:ln>
                    <a:solidFill>
                      <a:srgbClr val="AE2A42"/>
                    </a:solidFill>
                    <a:effectLst/>
                    <a:latin typeface="Montserrat"/>
                  </a:rPr>
                  <a:t>CURATION</a:t>
                </a:r>
                <a:r>
                  <a:rPr kumimoji="0" lang="fr-FR" altLang="fr-FR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endParaRPr kumimoji="0" lang="fr-FR" altLang="fr-FR" sz="159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9" name="Rectangle 1">
              <a:extLst>
                <a:ext uri="{FF2B5EF4-FFF2-40B4-BE49-F238E27FC236}">
                  <a16:creationId xmlns:a16="http://schemas.microsoft.com/office/drawing/2014/main" id="{83783B29-ED5E-A74C-A94F-5C6B42608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262" y="4172536"/>
              <a:ext cx="10507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fr-FR" altLang="fr-FR" b="1" i="0" u="none" strike="noStrike" cap="none" normalizeH="0" baseline="0" dirty="0" err="1">
                  <a:ln>
                    <a:noFill/>
                  </a:ln>
                  <a:solidFill>
                    <a:srgbClr val="008AA9"/>
                  </a:solidFill>
                  <a:effectLst/>
                  <a:latin typeface="Montserrat"/>
                </a:rPr>
                <a:t>Encoding</a:t>
              </a:r>
              <a:endParaRPr lang="fr-FR" altLang="fr-FR" dirty="0"/>
            </a:p>
          </p:txBody>
        </p:sp>
        <p:sp>
          <p:nvSpPr>
            <p:cNvPr id="30" name="Rectangle 1">
              <a:extLst>
                <a:ext uri="{FF2B5EF4-FFF2-40B4-BE49-F238E27FC236}">
                  <a16:creationId xmlns:a16="http://schemas.microsoft.com/office/drawing/2014/main" id="{9DE282BE-376E-924D-A6E5-4D076EA0D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9829" y="4160836"/>
              <a:ext cx="139371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fr-FR" altLang="fr-FR" b="1" i="0" u="none" strike="noStrike" cap="none" normalizeH="0" baseline="0" dirty="0" err="1">
                  <a:ln>
                    <a:noFill/>
                  </a:ln>
                  <a:solidFill>
                    <a:srgbClr val="C17515"/>
                  </a:solidFill>
                  <a:effectLst/>
                  <a:latin typeface="Montserrat"/>
                </a:rPr>
                <a:t>Preservation</a:t>
              </a:r>
              <a:endParaRPr lang="fr-FR" altLang="fr-FR" dirty="0"/>
            </a:p>
          </p:txBody>
        </p:sp>
        <p:sp>
          <p:nvSpPr>
            <p:cNvPr id="31" name="Rectangle 1">
              <a:extLst>
                <a:ext uri="{FF2B5EF4-FFF2-40B4-BE49-F238E27FC236}">
                  <a16:creationId xmlns:a16="http://schemas.microsoft.com/office/drawing/2014/main" id="{308AE63B-45B2-4043-AE7C-ADA51B4F0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5456" y="4160836"/>
              <a:ext cx="2351413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fr-FR" altLang="fr-FR" b="1" i="0" u="none" strike="noStrike" cap="none" normalizeH="0" baseline="0" dirty="0" err="1">
                  <a:ln>
                    <a:noFill/>
                  </a:ln>
                  <a:solidFill>
                    <a:srgbClr val="AE2A42"/>
                  </a:solidFill>
                  <a:effectLst/>
                  <a:latin typeface="Montserrat"/>
                </a:rPr>
                <a:t>Review</a:t>
              </a:r>
              <a:r>
                <a:rPr kumimoji="0" lang="fr-FR" altLang="fr-FR" b="1" i="0" u="none" strike="noStrike" cap="none" normalizeH="0" baseline="0" dirty="0">
                  <a:ln>
                    <a:noFill/>
                  </a:ln>
                  <a:solidFill>
                    <a:srgbClr val="AE2A42"/>
                  </a:solidFill>
                  <a:effectLst/>
                  <a:latin typeface="Montserrat"/>
                </a:rPr>
                <a:t> and </a:t>
              </a:r>
              <a:r>
                <a:rPr kumimoji="0" lang="fr-FR" altLang="fr-FR" b="1" i="0" u="none" strike="noStrike" cap="none" normalizeH="0" baseline="0" dirty="0" err="1">
                  <a:ln>
                    <a:noFill/>
                  </a:ln>
                  <a:solidFill>
                    <a:srgbClr val="AE2A42"/>
                  </a:solidFill>
                  <a:effectLst/>
                  <a:latin typeface="Montserrat"/>
                </a:rPr>
                <a:t>processing</a:t>
              </a:r>
              <a:endParaRPr lang="fr-FR" altLang="fr-FR" dirty="0"/>
            </a:p>
          </p:txBody>
        </p:sp>
        <p:pic>
          <p:nvPicPr>
            <p:cNvPr id="1039" name="Picture 15" descr="https://lh7-us.googleusercontent.com/eBxGFqpdNKzrgtViKFS3hRuk1o4znpVRjd71_A-1CNZ1XgFA3ZCGKv52VKaUTI-h4_fgv91nqilRblOpxriZlU_E8xTXCndNsKWcN8SeqBEnEKKJNTY5KwQpt4q_cDlz5hampR4Zu5kr9Z8t39VUBOa5xQ=s2048">
              <a:extLst>
                <a:ext uri="{FF2B5EF4-FFF2-40B4-BE49-F238E27FC236}">
                  <a16:creationId xmlns:a16="http://schemas.microsoft.com/office/drawing/2014/main" id="{BEB25299-D72D-D64D-B63A-38A0376E30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69" y="4168243"/>
              <a:ext cx="2178079" cy="498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Rectangle 1">
              <a:extLst>
                <a:ext uri="{FF2B5EF4-FFF2-40B4-BE49-F238E27FC236}">
                  <a16:creationId xmlns:a16="http://schemas.microsoft.com/office/drawing/2014/main" id="{B5F966C5-E624-A941-BA47-6CE31D5BA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5456" y="4822889"/>
              <a:ext cx="115756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fr-FR" altLang="fr-FR" b="1" i="0" u="none" strike="noStrike" cap="none" normalizeH="0" baseline="0" dirty="0" err="1">
                  <a:ln>
                    <a:noFill/>
                  </a:ln>
                  <a:solidFill>
                    <a:srgbClr val="AE2A42"/>
                  </a:solidFill>
                  <a:effectLst/>
                  <a:latin typeface="Montserrat"/>
                </a:rPr>
                <a:t>Identifiers</a:t>
              </a:r>
              <a:endPara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9" name="Rectangle 1">
              <a:extLst>
                <a:ext uri="{FF2B5EF4-FFF2-40B4-BE49-F238E27FC236}">
                  <a16:creationId xmlns:a16="http://schemas.microsoft.com/office/drawing/2014/main" id="{2C931D66-DDD9-3745-AEF6-4CB1BEFB4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9835" y="4794936"/>
              <a:ext cx="128182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fr-FR" altLang="fr-FR" b="1" i="0" u="none" strike="noStrike" cap="none" normalizeH="0" baseline="0" dirty="0" err="1">
                  <a:ln>
                    <a:noFill/>
                  </a:ln>
                  <a:solidFill>
                    <a:srgbClr val="C17515"/>
                  </a:solidFill>
                  <a:effectLst/>
                  <a:latin typeface="Montserrat"/>
                </a:rPr>
                <a:t>Verification</a:t>
              </a:r>
              <a:endParaRPr kumimoji="0" lang="fr-FR" altLang="fr-F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0" name="Rectangle 1">
              <a:extLst>
                <a:ext uri="{FF2B5EF4-FFF2-40B4-BE49-F238E27FC236}">
                  <a16:creationId xmlns:a16="http://schemas.microsoft.com/office/drawing/2014/main" id="{5F1783CC-8882-E74B-B497-B00D77579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262" y="4822889"/>
              <a:ext cx="167058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fr-FR" altLang="fr-FR" b="1" i="0" u="none" strike="noStrike" cap="none" normalizeH="0" baseline="0" dirty="0">
                  <a:ln>
                    <a:noFill/>
                  </a:ln>
                  <a:solidFill>
                    <a:srgbClr val="008AA9"/>
                  </a:solidFill>
                  <a:effectLst/>
                  <a:latin typeface="Montserrat"/>
                </a:rPr>
                <a:t>Documentation</a:t>
              </a:r>
              <a:endParaRPr lang="fr-FR" altLang="fr-FR" dirty="0"/>
            </a:p>
          </p:txBody>
        </p:sp>
        <p:sp>
          <p:nvSpPr>
            <p:cNvPr id="41" name="Rectangle 1">
              <a:extLst>
                <a:ext uri="{FF2B5EF4-FFF2-40B4-BE49-F238E27FC236}">
                  <a16:creationId xmlns:a16="http://schemas.microsoft.com/office/drawing/2014/main" id="{050333E9-2935-B14B-B315-B27C8A660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894" y="5457474"/>
              <a:ext cx="13043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fr-FR" altLang="fr-FR" b="1" i="0" u="none" strike="noStrike" cap="none" normalizeH="0" baseline="0" dirty="0">
                  <a:ln>
                    <a:noFill/>
                  </a:ln>
                  <a:solidFill>
                    <a:srgbClr val="008AA9"/>
                  </a:solidFill>
                  <a:effectLst/>
                  <a:latin typeface="Montserrat"/>
                </a:rPr>
                <a:t>Provenance</a:t>
              </a:r>
              <a:endParaRPr lang="fr-FR" altLang="fr-FR" dirty="0"/>
            </a:p>
          </p:txBody>
        </p:sp>
        <p:sp>
          <p:nvSpPr>
            <p:cNvPr id="42" name="Rectangle 1">
              <a:extLst>
                <a:ext uri="{FF2B5EF4-FFF2-40B4-BE49-F238E27FC236}">
                  <a16:creationId xmlns:a16="http://schemas.microsoft.com/office/drawing/2014/main" id="{658FEFA5-B889-8642-B013-33A00F959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894" y="6078172"/>
              <a:ext cx="167738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fr-FR" altLang="fr-FR" b="1" i="0" u="none" strike="noStrike" cap="none" normalizeH="0" baseline="0" dirty="0" err="1">
                  <a:ln>
                    <a:noFill/>
                  </a:ln>
                  <a:solidFill>
                    <a:srgbClr val="008AA9"/>
                  </a:solidFill>
                  <a:effectLst/>
                  <a:latin typeface="Montserrat"/>
                </a:rPr>
                <a:t>Quality</a:t>
              </a:r>
              <a:r>
                <a:rPr kumimoji="0" lang="fr-FR" altLang="fr-FR" b="1" i="0" u="none" strike="noStrike" cap="none" normalizeH="0" baseline="0" dirty="0">
                  <a:ln>
                    <a:noFill/>
                  </a:ln>
                  <a:solidFill>
                    <a:srgbClr val="008AA9"/>
                  </a:solidFill>
                  <a:effectLst/>
                  <a:latin typeface="Montserrat"/>
                </a:rPr>
                <a:t> control</a:t>
              </a:r>
              <a:r>
                <a:rPr kumimoji="0" lang="fr-FR" altLang="fr-FR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 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494FCC4-F7E8-A345-886F-6879E5AC2819}"/>
                </a:ext>
              </a:extLst>
            </p:cNvPr>
            <p:cNvSpPr txBox="1"/>
            <p:nvPr/>
          </p:nvSpPr>
          <p:spPr>
            <a:xfrm>
              <a:off x="135802" y="4710826"/>
              <a:ext cx="4384174" cy="203132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fr-FR" b="1" dirty="0"/>
                <a:t>GEO</a:t>
              </a:r>
              <a:r>
                <a:rPr lang="fr-FR" dirty="0"/>
                <a:t>: Le Groupe sur l'observation de la Terre: Promotion d’une politique et de </a:t>
              </a:r>
              <a:r>
                <a:rPr lang="fr-FR" b="1" dirty="0"/>
                <a:t>pratiques élargies et ouvertes</a:t>
              </a:r>
              <a:r>
                <a:rPr lang="fr-FR" dirty="0"/>
                <a:t> en matière de données.</a:t>
              </a:r>
            </a:p>
            <a:p>
              <a:endParaRPr lang="fr-FR" dirty="0"/>
            </a:p>
            <a:p>
              <a:r>
                <a:rPr lang="fr-FR" dirty="0"/>
                <a:t>GEO </a:t>
              </a:r>
              <a:r>
                <a:rPr lang="fr-FR" b="1" dirty="0"/>
                <a:t>Data Sharing </a:t>
              </a:r>
              <a:r>
                <a:rPr lang="fr-FR" b="1" dirty="0" err="1"/>
                <a:t>Principles</a:t>
              </a:r>
              <a:r>
                <a:rPr lang="fr-FR" dirty="0"/>
                <a:t>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 dirty="0"/>
                <a:t>Ouverture</a:t>
              </a:r>
              <a:r>
                <a:rPr lang="fr-FR" dirty="0"/>
                <a:t> des données par défaut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 dirty="0"/>
                <a:t>Délais</a:t>
              </a:r>
              <a:r>
                <a:rPr lang="fr-FR" dirty="0"/>
                <a:t> et des </a:t>
              </a:r>
              <a:r>
                <a:rPr lang="fr-FR" b="1" dirty="0"/>
                <a:t>coûts minimaux</a:t>
              </a:r>
              <a:r>
                <a:rPr lang="fr-FR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6062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02E3-3942-67F3-20EB-F3948DF9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18034" cy="663272"/>
          </a:xfrm>
        </p:spPr>
        <p:txBody>
          <a:bodyPr/>
          <a:lstStyle/>
          <a:p>
            <a:pPr algn="l"/>
            <a:r>
              <a:rPr lang="fr-FR" sz="32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principale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95A0C-2041-C94C-DEE4-E49990C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F14D56B-2734-F543-A7A3-44630911B788}"/>
              </a:ext>
            </a:extLst>
          </p:cNvPr>
          <p:cNvSpPr txBox="1"/>
          <p:nvPr/>
        </p:nvSpPr>
        <p:spPr>
          <a:xfrm>
            <a:off x="1628882" y="785350"/>
            <a:ext cx="8489152" cy="3418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fr-FR" sz="2800" dirty="0"/>
              <a:t>Proposer une </a:t>
            </a:r>
            <a:r>
              <a:rPr lang="fr-FR" sz="2800" b="1" dirty="0"/>
              <a:t>méthodologie</a:t>
            </a:r>
            <a:r>
              <a:rPr lang="fr-FR" sz="2800" dirty="0"/>
              <a:t> soutenues par une bibliothèque </a:t>
            </a:r>
            <a:r>
              <a:rPr lang="fr-FR" sz="2800" b="1" dirty="0"/>
              <a:t>d’outils libres et gratuits</a:t>
            </a:r>
            <a:r>
              <a:rPr lang="fr-FR" sz="2800" dirty="0"/>
              <a:t> (</a:t>
            </a:r>
            <a:r>
              <a:rPr lang="fr-FR" sz="2800" b="1" u="sng" dirty="0" err="1"/>
              <a:t>libinsitu</a:t>
            </a:r>
            <a:r>
              <a:rPr lang="fr-FR" sz="2800" dirty="0"/>
              <a:t>), afin d'assurer la transition et la mise en œuvre </a:t>
            </a:r>
            <a:r>
              <a:rPr lang="fr-FR" sz="2800" b="1" dirty="0"/>
              <a:t>complète</a:t>
            </a:r>
            <a:r>
              <a:rPr lang="fr-FR" sz="2800" dirty="0"/>
              <a:t> des </a:t>
            </a:r>
            <a:r>
              <a:rPr lang="fr-FR" sz="2800" b="1" dirty="0"/>
              <a:t>principes FAIR </a:t>
            </a:r>
            <a:r>
              <a:rPr lang="fr-FR" sz="2800" dirty="0"/>
              <a:t>pour les </a:t>
            </a:r>
            <a:r>
              <a:rPr lang="fr-FR" sz="2800" b="1" dirty="0"/>
              <a:t>mesures in situ</a:t>
            </a:r>
            <a:r>
              <a:rPr lang="fr-FR" sz="2800" dirty="0"/>
              <a:t>.</a:t>
            </a:r>
            <a:endParaRPr lang="fr-FR" sz="2800" b="1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DC9E259A-D7BC-3F49-BEA1-A890AE3DC8AF}"/>
              </a:ext>
            </a:extLst>
          </p:cNvPr>
          <p:cNvGrpSpPr/>
          <p:nvPr/>
        </p:nvGrpSpPr>
        <p:grpSpPr>
          <a:xfrm>
            <a:off x="1393653" y="4794271"/>
            <a:ext cx="9487580" cy="1440002"/>
            <a:chOff x="1431081" y="3543959"/>
            <a:chExt cx="9487580" cy="1440002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AC28A36E-D364-DD44-989E-667BDC71B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3688" y="3543960"/>
              <a:ext cx="684973" cy="1440001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92164B0E-7344-824C-8065-1792E2AF0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4526" y="3543960"/>
              <a:ext cx="684973" cy="1440001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754E79CA-A7B5-274B-8BD8-FBF5678C0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9107" y="3543960"/>
              <a:ext cx="684973" cy="1440001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92D1009D-2AC6-EC4B-98CD-6851448B2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1081" y="3543959"/>
              <a:ext cx="653837" cy="1440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6124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02E3-3942-67F3-20EB-F3948DF9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15"/>
            <a:ext cx="10118034" cy="663272"/>
          </a:xfrm>
        </p:spPr>
        <p:txBody>
          <a:bodyPr/>
          <a:lstStyle/>
          <a:p>
            <a:pPr algn="l"/>
            <a:r>
              <a:rPr lang="fr-FR" sz="3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Approche générale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95A0C-2041-C94C-DEE4-E49990C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fr-FR" smtClean="0"/>
              <a:pPr/>
              <a:t>8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997B799-D7D7-C247-90EF-FCF1B46EC174}"/>
              </a:ext>
            </a:extLst>
          </p:cNvPr>
          <p:cNvGrpSpPr/>
          <p:nvPr/>
        </p:nvGrpSpPr>
        <p:grpSpPr>
          <a:xfrm>
            <a:off x="548973" y="759518"/>
            <a:ext cx="11044647" cy="2507984"/>
            <a:chOff x="548973" y="759518"/>
            <a:chExt cx="11044647" cy="2507984"/>
          </a:xfrm>
        </p:grpSpPr>
        <p:sp>
          <p:nvSpPr>
            <p:cNvPr id="8" name="ZoneTexte 1">
              <a:extLst>
                <a:ext uri="{FF2B5EF4-FFF2-40B4-BE49-F238E27FC236}">
                  <a16:creationId xmlns:a16="http://schemas.microsoft.com/office/drawing/2014/main" id="{DA465882-7E65-B645-BDF2-8CBDB81EF69E}"/>
                </a:ext>
              </a:extLst>
            </p:cNvPr>
            <p:cNvSpPr txBox="1"/>
            <p:nvPr/>
          </p:nvSpPr>
          <p:spPr>
            <a:xfrm>
              <a:off x="2961951" y="759518"/>
              <a:ext cx="6695103" cy="36933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non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r>
                <a:rPr lang="fr-FR" b="1" spc="600" dirty="0"/>
                <a:t>Considérer un flux de données logique</a:t>
              </a:r>
            </a:p>
          </p:txBody>
        </p:sp>
        <p:sp>
          <p:nvSpPr>
            <p:cNvPr id="9" name="Flèche vers la droite 8">
              <a:extLst>
                <a:ext uri="{FF2B5EF4-FFF2-40B4-BE49-F238E27FC236}">
                  <a16:creationId xmlns:a16="http://schemas.microsoft.com/office/drawing/2014/main" id="{5BC1C3A9-3A5A-A04C-AF47-F947D84B8BC6}"/>
                </a:ext>
              </a:extLst>
            </p:cNvPr>
            <p:cNvSpPr/>
            <p:nvPr/>
          </p:nvSpPr>
          <p:spPr>
            <a:xfrm>
              <a:off x="911472" y="1249037"/>
              <a:ext cx="10245013" cy="180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563F8D7A-6E87-C948-B01C-53140153CCCF}"/>
                </a:ext>
              </a:extLst>
            </p:cNvPr>
            <p:cNvGrpSpPr/>
            <p:nvPr/>
          </p:nvGrpSpPr>
          <p:grpSpPr>
            <a:xfrm>
              <a:off x="548973" y="1396351"/>
              <a:ext cx="11044647" cy="1871151"/>
              <a:chOff x="548973" y="1396351"/>
              <a:chExt cx="11044647" cy="1871151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D6A49521-2D9C-0144-BFDE-4871A4426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9674" y="1576351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126E64C6-5733-474F-B0FF-2F226A65D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3721516" y="1576351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8C3201E3-25A8-B14F-8C25-D3ED1F73F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43358" y="1576351"/>
                <a:ext cx="1386542" cy="1080000"/>
              </a:xfrm>
              <a:prstGeom prst="rect">
                <a:avLst/>
              </a:prstGeom>
            </p:spPr>
          </p:pic>
          <p:pic>
            <p:nvPicPr>
              <p:cNvPr id="28" name="Image 27">
                <a:extLst>
                  <a:ext uri="{FF2B5EF4-FFF2-40B4-BE49-F238E27FC236}">
                    <a16:creationId xmlns:a16="http://schemas.microsoft.com/office/drawing/2014/main" id="{9704140D-2E28-4241-80EE-4DF054B92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71742" y="1396351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7BD9CE8-2F78-944F-8E12-B09096DECCE4}"/>
                  </a:ext>
                </a:extLst>
              </p:cNvPr>
              <p:cNvSpPr/>
              <p:nvPr/>
            </p:nvSpPr>
            <p:spPr>
              <a:xfrm>
                <a:off x="548973" y="2744282"/>
                <a:ext cx="15693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400" dirty="0"/>
                  <a:t>Données brutes du</a:t>
                </a:r>
              </a:p>
              <a:p>
                <a:pPr algn="ctr"/>
                <a:r>
                  <a:rPr lang="fr-FR" sz="1400" dirty="0"/>
                  <a:t> « </a:t>
                </a:r>
                <a:r>
                  <a:rPr lang="fr-FR" sz="1400" b="1" dirty="0"/>
                  <a:t>data </a:t>
                </a:r>
                <a:r>
                  <a:rPr lang="fr-FR" sz="1400" b="1" dirty="0" err="1"/>
                  <a:t>logger</a:t>
                </a:r>
                <a:r>
                  <a:rPr lang="fr-FR" sz="1400" b="1" dirty="0"/>
                  <a:t> »</a:t>
                </a:r>
                <a:endParaRPr lang="fr-FR" sz="1400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BE3C9D2-1269-5040-A76C-796B245AAB81}"/>
                  </a:ext>
                </a:extLst>
              </p:cNvPr>
              <p:cNvSpPr/>
              <p:nvPr/>
            </p:nvSpPr>
            <p:spPr>
              <a:xfrm>
                <a:off x="3075775" y="2744282"/>
                <a:ext cx="23714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400" dirty="0"/>
                  <a:t>Encodage </a:t>
                </a:r>
                <a:r>
                  <a:rPr lang="fr-FR" sz="1400" b="1" dirty="0"/>
                  <a:t>standard</a:t>
                </a:r>
                <a:r>
                  <a:rPr lang="fr-FR" sz="1400" dirty="0"/>
                  <a:t> et </a:t>
                </a:r>
                <a:r>
                  <a:rPr lang="fr-FR" sz="1400" b="1" dirty="0"/>
                  <a:t>ouvert</a:t>
                </a:r>
              </a:p>
              <a:p>
                <a:pPr algn="ctr"/>
                <a:r>
                  <a:rPr lang="fr-FR" sz="1400" dirty="0"/>
                  <a:t>et </a:t>
                </a:r>
                <a:r>
                  <a:rPr lang="fr-FR" sz="1400" b="1" dirty="0"/>
                  <a:t>protocoles</a:t>
                </a:r>
                <a:r>
                  <a:rPr lang="fr-FR" sz="1400" dirty="0"/>
                  <a:t> d’accès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5F8629-BCED-9E45-90DB-7D7C58C2D85A}"/>
                  </a:ext>
                </a:extLst>
              </p:cNvPr>
              <p:cNvSpPr/>
              <p:nvPr/>
            </p:nvSpPr>
            <p:spPr>
              <a:xfrm>
                <a:off x="6600883" y="2744282"/>
                <a:ext cx="147149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400" dirty="0"/>
                  <a:t>Accès</a:t>
                </a:r>
                <a:r>
                  <a:rPr lang="fr-FR" sz="1400" b="1" dirty="0"/>
                  <a:t> agnostique</a:t>
                </a:r>
                <a:endParaRPr lang="fr-FR" sz="1400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AB5F0C6-E497-3C44-A929-99396C93E184}"/>
                  </a:ext>
                </a:extLst>
              </p:cNvPr>
              <p:cNvSpPr/>
              <p:nvPr/>
            </p:nvSpPr>
            <p:spPr>
              <a:xfrm>
                <a:off x="9589865" y="2744282"/>
                <a:ext cx="20037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400" dirty="0"/>
                  <a:t>Dissémination</a:t>
                </a:r>
              </a:p>
              <a:p>
                <a:pPr algn="ctr"/>
                <a:r>
                  <a:rPr lang="fr-FR" sz="1400" b="1" dirty="0"/>
                  <a:t>Recherche &amp; découverte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08162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02E3-3942-67F3-20EB-F3948DF92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15"/>
            <a:ext cx="10118034" cy="663272"/>
          </a:xfrm>
        </p:spPr>
        <p:txBody>
          <a:bodyPr/>
          <a:lstStyle/>
          <a:p>
            <a:pPr algn="l"/>
            <a:r>
              <a:rPr lang="fr-FR" sz="3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Approche générale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95A0C-2041-C94C-DEE4-E49990C1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fr-FR" smtClean="0"/>
              <a:pPr/>
              <a:t>9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997B799-D7D7-C247-90EF-FCF1B46EC174}"/>
              </a:ext>
            </a:extLst>
          </p:cNvPr>
          <p:cNvGrpSpPr/>
          <p:nvPr/>
        </p:nvGrpSpPr>
        <p:grpSpPr>
          <a:xfrm>
            <a:off x="548973" y="759518"/>
            <a:ext cx="11044647" cy="2507984"/>
            <a:chOff x="548973" y="759518"/>
            <a:chExt cx="11044647" cy="2507984"/>
          </a:xfrm>
        </p:grpSpPr>
        <p:sp>
          <p:nvSpPr>
            <p:cNvPr id="8" name="ZoneTexte 1">
              <a:extLst>
                <a:ext uri="{FF2B5EF4-FFF2-40B4-BE49-F238E27FC236}">
                  <a16:creationId xmlns:a16="http://schemas.microsoft.com/office/drawing/2014/main" id="{DA465882-7E65-B645-BDF2-8CBDB81EF69E}"/>
                </a:ext>
              </a:extLst>
            </p:cNvPr>
            <p:cNvSpPr txBox="1"/>
            <p:nvPr/>
          </p:nvSpPr>
          <p:spPr>
            <a:xfrm>
              <a:off x="2961951" y="759518"/>
              <a:ext cx="6695103" cy="36933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ajor"/>
          </p:style>
          <p:txBody>
            <a:bodyPr wrap="none" rtlCol="0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r>
                <a:rPr lang="fr-FR" b="1" spc="600"/>
                <a:t>Considérer un flux de données logique</a:t>
              </a:r>
            </a:p>
          </p:txBody>
        </p:sp>
        <p:sp>
          <p:nvSpPr>
            <p:cNvPr id="9" name="Flèche vers la droite 8">
              <a:extLst>
                <a:ext uri="{FF2B5EF4-FFF2-40B4-BE49-F238E27FC236}">
                  <a16:creationId xmlns:a16="http://schemas.microsoft.com/office/drawing/2014/main" id="{5BC1C3A9-3A5A-A04C-AF47-F947D84B8BC6}"/>
                </a:ext>
              </a:extLst>
            </p:cNvPr>
            <p:cNvSpPr/>
            <p:nvPr/>
          </p:nvSpPr>
          <p:spPr>
            <a:xfrm>
              <a:off x="911472" y="1249037"/>
              <a:ext cx="10245013" cy="180000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/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563F8D7A-6E87-C948-B01C-53140153CCCF}"/>
                </a:ext>
              </a:extLst>
            </p:cNvPr>
            <p:cNvGrpSpPr/>
            <p:nvPr/>
          </p:nvGrpSpPr>
          <p:grpSpPr>
            <a:xfrm>
              <a:off x="548973" y="1396351"/>
              <a:ext cx="11044647" cy="1871151"/>
              <a:chOff x="548973" y="1396351"/>
              <a:chExt cx="11044647" cy="1871151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D6A49521-2D9C-0144-BFDE-4871A4426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99674" y="1576351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126E64C6-5733-474F-B0FF-2F226A65DF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3721516" y="1576351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8C3201E3-25A8-B14F-8C25-D3ED1F73F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43358" y="1576351"/>
                <a:ext cx="1386542" cy="1080000"/>
              </a:xfrm>
              <a:prstGeom prst="rect">
                <a:avLst/>
              </a:prstGeom>
            </p:spPr>
          </p:pic>
          <p:pic>
            <p:nvPicPr>
              <p:cNvPr id="28" name="Image 27">
                <a:extLst>
                  <a:ext uri="{FF2B5EF4-FFF2-40B4-BE49-F238E27FC236}">
                    <a16:creationId xmlns:a16="http://schemas.microsoft.com/office/drawing/2014/main" id="{9704140D-2E28-4241-80EE-4DF054B92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71742" y="1396351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7BD9CE8-2F78-944F-8E12-B09096DECCE4}"/>
                  </a:ext>
                </a:extLst>
              </p:cNvPr>
              <p:cNvSpPr/>
              <p:nvPr/>
            </p:nvSpPr>
            <p:spPr>
              <a:xfrm>
                <a:off x="548973" y="2744282"/>
                <a:ext cx="15693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400"/>
                  <a:t>Données brutes du</a:t>
                </a:r>
              </a:p>
              <a:p>
                <a:pPr algn="ctr"/>
                <a:r>
                  <a:rPr lang="fr-FR" sz="1400"/>
                  <a:t> </a:t>
                </a:r>
                <a:r>
                  <a:rPr lang="fr-FR" sz="1400" b="1"/>
                  <a:t>data logger</a:t>
                </a:r>
                <a:endParaRPr lang="fr-FR" sz="14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BE3C9D2-1269-5040-A76C-796B245AAB81}"/>
                  </a:ext>
                </a:extLst>
              </p:cNvPr>
              <p:cNvSpPr/>
              <p:nvPr/>
            </p:nvSpPr>
            <p:spPr>
              <a:xfrm>
                <a:off x="3025120" y="2744282"/>
                <a:ext cx="24727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400" dirty="0"/>
                  <a:t>Encodage</a:t>
                </a:r>
                <a:r>
                  <a:rPr lang="fr-FR" sz="1400" b="1" dirty="0"/>
                  <a:t> </a:t>
                </a:r>
                <a:r>
                  <a:rPr lang="fr-FR" sz="1400" dirty="0"/>
                  <a:t>et </a:t>
                </a:r>
                <a:r>
                  <a:rPr lang="fr-FR" sz="1400" b="1" dirty="0"/>
                  <a:t>protocole</a:t>
                </a:r>
                <a:r>
                  <a:rPr lang="fr-FR" sz="1400" dirty="0"/>
                  <a:t> d’accès</a:t>
                </a:r>
              </a:p>
              <a:p>
                <a:pPr algn="ctr"/>
                <a:r>
                  <a:rPr lang="fr-FR" sz="1400" b="1" dirty="0"/>
                  <a:t>standard</a:t>
                </a:r>
                <a:r>
                  <a:rPr lang="fr-FR" sz="1400" dirty="0"/>
                  <a:t> et </a:t>
                </a:r>
                <a:r>
                  <a:rPr lang="fr-FR" sz="1400" b="1" dirty="0"/>
                  <a:t>ouvert</a:t>
                </a:r>
                <a:endParaRPr lang="fr-FR" sz="1400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5F8629-BCED-9E45-90DB-7D7C58C2D85A}"/>
                  </a:ext>
                </a:extLst>
              </p:cNvPr>
              <p:cNvSpPr/>
              <p:nvPr/>
            </p:nvSpPr>
            <p:spPr>
              <a:xfrm>
                <a:off x="6600883" y="2744282"/>
                <a:ext cx="147149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400"/>
                  <a:t>Accès</a:t>
                </a:r>
                <a:r>
                  <a:rPr lang="fr-FR" sz="1400" b="1"/>
                  <a:t> agnostique</a:t>
                </a:r>
                <a:endParaRPr lang="fr-FR" sz="14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AB5F0C6-E497-3C44-A929-99396C93E184}"/>
                  </a:ext>
                </a:extLst>
              </p:cNvPr>
              <p:cNvSpPr/>
              <p:nvPr/>
            </p:nvSpPr>
            <p:spPr>
              <a:xfrm>
                <a:off x="9589865" y="2744282"/>
                <a:ext cx="20037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fr-FR" sz="1400"/>
                  <a:t>Dissémination</a:t>
                </a:r>
              </a:p>
              <a:p>
                <a:pPr algn="ctr"/>
                <a:r>
                  <a:rPr lang="fr-FR" sz="1400" b="1"/>
                  <a:t>Recherche &amp; découverte</a:t>
                </a:r>
              </a:p>
            </p:txBody>
          </p:sp>
        </p:grp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720DB59B-6BC7-1244-84A5-F7E5C31C0D56}"/>
              </a:ext>
            </a:extLst>
          </p:cNvPr>
          <p:cNvGrpSpPr/>
          <p:nvPr/>
        </p:nvGrpSpPr>
        <p:grpSpPr>
          <a:xfrm>
            <a:off x="137398" y="3321889"/>
            <a:ext cx="11605268" cy="2322666"/>
            <a:chOff x="137398" y="3543960"/>
            <a:chExt cx="11605268" cy="2322666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9AE5DA4B-C058-E148-A5F5-9AC8A23D2551}"/>
                </a:ext>
              </a:extLst>
            </p:cNvPr>
            <p:cNvGrpSpPr/>
            <p:nvPr/>
          </p:nvGrpSpPr>
          <p:grpSpPr>
            <a:xfrm>
              <a:off x="137398" y="3543960"/>
              <a:ext cx="2140633" cy="2322666"/>
              <a:chOff x="-15364" y="771235"/>
              <a:chExt cx="2387378" cy="2590393"/>
            </a:xfrm>
          </p:grpSpPr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11091E45-1B4F-034E-B21A-1DF072F37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361" y="771235"/>
                <a:ext cx="763928" cy="1605986"/>
              </a:xfrm>
              <a:prstGeom prst="rect">
                <a:avLst/>
              </a:prstGeom>
            </p:spPr>
          </p:pic>
          <p:sp>
            <p:nvSpPr>
              <p:cNvPr id="35" name="Espace réservé du texte 2">
                <a:extLst>
                  <a:ext uri="{FF2B5EF4-FFF2-40B4-BE49-F238E27FC236}">
                    <a16:creationId xmlns:a16="http://schemas.microsoft.com/office/drawing/2014/main" id="{409E4575-6C3B-4A4F-ABAD-A9CD990183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5364" y="2360278"/>
                <a:ext cx="2387378" cy="1001350"/>
              </a:xfrm>
              <a:prstGeom prst="rect">
                <a:avLst/>
              </a:prstGeom>
            </p:spPr>
            <p:txBody>
              <a:bodyPr lIns="0"/>
              <a:lstStyle/>
              <a:p>
                <a:pPr marL="0" lvl="0" indent="0" algn="ctr" defTabSz="914400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fr-FR" sz="1400" b="1" i="1" dirty="0"/>
                  <a:t>“Les métadonnées et les données doivent être documentés »</a:t>
                </a:r>
              </a:p>
            </p:txBody>
          </p:sp>
        </p:grp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746674A8-FEB0-2D41-AAE4-ECE3E05B7EE1}"/>
                </a:ext>
              </a:extLst>
            </p:cNvPr>
            <p:cNvGrpSpPr/>
            <p:nvPr/>
          </p:nvGrpSpPr>
          <p:grpSpPr>
            <a:xfrm>
              <a:off x="2977379" y="3543960"/>
              <a:ext cx="2557740" cy="2268253"/>
              <a:chOff x="2165956" y="771235"/>
              <a:chExt cx="2852564" cy="2529708"/>
            </a:xfrm>
          </p:grpSpPr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04B22FAE-4E82-EB4D-8F67-09C0B355F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0275" y="771235"/>
                <a:ext cx="763928" cy="1605986"/>
              </a:xfrm>
              <a:prstGeom prst="rect">
                <a:avLst/>
              </a:prstGeom>
            </p:spPr>
          </p:pic>
          <p:sp>
            <p:nvSpPr>
              <p:cNvPr id="33" name="Espace réservé du texte 2">
                <a:extLst>
                  <a:ext uri="{FF2B5EF4-FFF2-40B4-BE49-F238E27FC236}">
                    <a16:creationId xmlns:a16="http://schemas.microsoft.com/office/drawing/2014/main" id="{27DB471E-B7BD-2F4E-9944-3CB5E5C096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65956" y="2368182"/>
                <a:ext cx="2852564" cy="932761"/>
              </a:xfrm>
              <a:prstGeom prst="rect">
                <a:avLst/>
              </a:prstGeom>
            </p:spPr>
            <p:txBody>
              <a:bodyPr lIns="0"/>
              <a:lstStyle/>
              <a:p>
                <a:pPr marL="135449" indent="0" algn="ctr">
                  <a:buNone/>
                </a:pPr>
                <a:r>
                  <a:rPr lang="fr-FR" sz="1400" b="1" i="1" dirty="0"/>
                  <a:t>“L’utilisateur doit savoir comment accéder aux métadonnées et aux données”</a:t>
                </a:r>
              </a:p>
            </p:txBody>
          </p:sp>
        </p:grp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38A46BB6-823C-D64D-8F0B-D9D454961DCF}"/>
                </a:ext>
              </a:extLst>
            </p:cNvPr>
            <p:cNvGrpSpPr/>
            <p:nvPr/>
          </p:nvGrpSpPr>
          <p:grpSpPr>
            <a:xfrm>
              <a:off x="6241769" y="3543960"/>
              <a:ext cx="2189715" cy="2268253"/>
              <a:chOff x="4199288" y="874474"/>
              <a:chExt cx="2442118" cy="2529708"/>
            </a:xfrm>
          </p:grpSpPr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9AA723AF-0250-EF4E-BDF2-A53C38C7F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8384" y="874474"/>
                <a:ext cx="763928" cy="1605986"/>
              </a:xfrm>
              <a:prstGeom prst="rect">
                <a:avLst/>
              </a:prstGeom>
            </p:spPr>
          </p:pic>
          <p:sp>
            <p:nvSpPr>
              <p:cNvPr id="31" name="Espace réservé du texte 2">
                <a:extLst>
                  <a:ext uri="{FF2B5EF4-FFF2-40B4-BE49-F238E27FC236}">
                    <a16:creationId xmlns:a16="http://schemas.microsoft.com/office/drawing/2014/main" id="{1DEA3DD1-800A-9B41-93AA-7AF6CCA9B1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9288" y="2471421"/>
                <a:ext cx="2442118" cy="932761"/>
              </a:xfrm>
              <a:prstGeom prst="rect">
                <a:avLst/>
              </a:prstGeom>
            </p:spPr>
            <p:txBody>
              <a:bodyPr lIns="0"/>
              <a:lstStyle/>
              <a:p>
                <a:pPr marL="135449" indent="0" algn="ctr">
                  <a:buNone/>
                </a:pPr>
                <a:r>
                  <a:rPr lang="fr-FR" sz="1400" b="1" i="1" dirty="0"/>
                  <a:t>“Les métadonnées et les données doivent pouvoir </a:t>
                </a:r>
                <a:r>
                  <a:rPr lang="fr-FR" sz="1400" b="1" i="1" dirty="0" err="1"/>
                  <a:t>interopérer</a:t>
                </a:r>
                <a:r>
                  <a:rPr lang="fr-FR" sz="1400" b="1" i="1" dirty="0"/>
                  <a:t> avec des applications”</a:t>
                </a:r>
              </a:p>
            </p:txBody>
          </p:sp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B17D19DD-93B5-DC41-B793-B2362E162D4F}"/>
                </a:ext>
              </a:extLst>
            </p:cNvPr>
            <p:cNvGrpSpPr/>
            <p:nvPr/>
          </p:nvGrpSpPr>
          <p:grpSpPr>
            <a:xfrm>
              <a:off x="9440818" y="3543960"/>
              <a:ext cx="2301848" cy="2268253"/>
              <a:chOff x="6234809" y="771236"/>
              <a:chExt cx="2567176" cy="2529708"/>
            </a:xfrm>
          </p:grpSpPr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B8F95E77-7777-8B44-847B-A0D499837F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3796" y="771236"/>
                <a:ext cx="729203" cy="1605986"/>
              </a:xfrm>
              <a:prstGeom prst="rect">
                <a:avLst/>
              </a:prstGeom>
            </p:spPr>
          </p:pic>
          <p:sp>
            <p:nvSpPr>
              <p:cNvPr id="23" name="Espace réservé du texte 2">
                <a:extLst>
                  <a:ext uri="{FF2B5EF4-FFF2-40B4-BE49-F238E27FC236}">
                    <a16:creationId xmlns:a16="http://schemas.microsoft.com/office/drawing/2014/main" id="{6FF0CC3D-0E20-7442-8D81-E237186A4E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4809" y="2368183"/>
                <a:ext cx="2567176" cy="932761"/>
              </a:xfrm>
              <a:prstGeom prst="rect">
                <a:avLst/>
              </a:prstGeom>
            </p:spPr>
            <p:txBody>
              <a:bodyPr lIns="0"/>
              <a:lstStyle/>
              <a:p>
                <a:pPr marL="135449" indent="0" algn="ctr">
                  <a:buNone/>
                </a:pPr>
                <a:r>
                  <a:rPr lang="fr-FR" sz="1400" b="1" i="1" dirty="0"/>
                  <a:t>“Les métadonnées et les données doivent être facile à trouver”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23748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INESParisTech.potx" id="{C3141281-002C-477B-825A-2C200B1B13C4}" vid="{C3F95485-5A4C-4633-8687-0275B39963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3004ce7a-ae16-4d94-a5a4-c47915c90579" xsi:nil="true"/>
    <From xmlns="3004ce7a-ae16-4d94-a5a4-c47915c90579" xsi:nil="true"/>
    <Date xmlns="3004ce7a-ae16-4d94-a5a4-c47915c90579" xsi:nil="true"/>
    <_x0077_j31 xmlns="3004ce7a-ae16-4d94-a5a4-c47915c90579">
      <UserInfo>
        <DisplayName/>
        <AccountId xsi:nil="true"/>
        <AccountType/>
      </UserInfo>
    </_x0077_j31>
    <lcf76f155ced4ddcb4097134ff3c332f xmlns="3004ce7a-ae16-4d94-a5a4-c47915c90579">
      <Terms xmlns="http://schemas.microsoft.com/office/infopath/2007/PartnerControls"/>
    </lcf76f155ced4ddcb4097134ff3c332f>
    <TaxCatchAll xmlns="704c5cbc-47b7-4280-b1ec-b18637b9c8c8" xsi:nil="true"/>
    <Done xmlns="3004ce7a-ae16-4d94-a5a4-c47915c90579" xsi:nil="true"/>
    <_Flow_SignoffStatus xmlns="3004ce7a-ae16-4d94-a5a4-c47915c90579" xsi:nil="true"/>
    <Ref xmlns="3004ce7a-ae16-4d94-a5a4-c47915c90579" xsi:nil="true"/>
    <Deadline xmlns="3004ce7a-ae16-4d94-a5a4-c47915c90579" xsi:nil="true"/>
    <Dateandtime xmlns="3004ce7a-ae16-4d94-a5a4-c47915c90579" xsi:nil="true"/>
    <Status xmlns="3004ce7a-ae16-4d94-a5a4-c47915c9057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84E135ECF85B4BAA31E6E8E53076E9" ma:contentTypeVersion="25" ma:contentTypeDescription="Create a new document." ma:contentTypeScope="" ma:versionID="3fe0e7b0848c613920e5997774d786be">
  <xsd:schema xmlns:xsd="http://www.w3.org/2001/XMLSchema" xmlns:xs="http://www.w3.org/2001/XMLSchema" xmlns:p="http://schemas.microsoft.com/office/2006/metadata/properties" xmlns:ns2="3004ce7a-ae16-4d94-a5a4-c47915c90579" xmlns:ns3="704c5cbc-47b7-4280-b1ec-b18637b9c8c8" targetNamespace="http://schemas.microsoft.com/office/2006/metadata/properties" ma:root="true" ma:fieldsID="6482f84429fd4e707a21c825aec61c17" ns2:_="" ns3:_="">
    <xsd:import namespace="3004ce7a-ae16-4d94-a5a4-c47915c90579"/>
    <xsd:import namespace="704c5cbc-47b7-4280-b1ec-b18637b9c8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Dateandtime" minOccurs="0"/>
                <xsd:element ref="ns2:_x0077_j31" minOccurs="0"/>
                <xsd:element ref="ns2:Don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Status" minOccurs="0"/>
                <xsd:element ref="ns2:Deadline" minOccurs="0"/>
                <xsd:element ref="ns2:Ref" minOccurs="0"/>
                <xsd:element ref="ns2:From" minOccurs="0"/>
                <xsd:element ref="ns2:Date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04ce7a-ae16-4d94-a5a4-c47915c905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Dateandtime" ma:index="20" nillable="true" ma:displayName="Date and time" ma:format="DateOnly" ma:internalName="Dateandtime">
      <xsd:simpleType>
        <xsd:restriction base="dms:DateTime"/>
      </xsd:simpleType>
    </xsd:element>
    <xsd:element name="_x0077_j31" ma:index="21" nillable="true" ma:displayName="Person or Group" ma:list="UserInfo" ma:internalName="_x0077_j31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ne" ma:index="22" nillable="true" ma:displayName="Done" ma:format="Dropdown" ma:internalName="Done">
      <xsd:simpleType>
        <xsd:restriction base="dms:Text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b94d9e8b-0a82-4578-bd0d-98566eea733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Status" ma:index="27" nillable="true" ma:displayName="Status" ma:internalName="Status">
      <xsd:simpleType>
        <xsd:restriction base="dms:Unknown">
          <xsd:enumeration value="Done"/>
          <xsd:enumeration value="Ongoing"/>
          <xsd:enumeration value="Cancelled"/>
        </xsd:restriction>
      </xsd:simpleType>
    </xsd:element>
    <xsd:element name="Deadline" ma:index="28" nillable="true" ma:displayName="Deadline" ma:default="5/8/2023" ma:format="DateOnly" ma:internalName="Deadline">
      <xsd:simpleType>
        <xsd:restriction base="dms:DateTime"/>
      </xsd:simpleType>
    </xsd:element>
    <xsd:element name="Ref" ma:index="29" nillable="true" ma:displayName="Ref" ma:format="Dropdown" ma:internalName="Ref">
      <xsd:simpleType>
        <xsd:restriction base="dms:Text">
          <xsd:maxLength value="255"/>
        </xsd:restriction>
      </xsd:simpleType>
    </xsd:element>
    <xsd:element name="From" ma:index="30" nillable="true" ma:displayName="From" ma:format="DateOnly" ma:internalName="From">
      <xsd:simpleType>
        <xsd:restriction base="dms:DateTime"/>
      </xsd:simpleType>
    </xsd:element>
    <xsd:element name="Date" ma:index="31" nillable="true" ma:displayName="Date" ma:format="DateOnly" ma:internalName="Date">
      <xsd:simpleType>
        <xsd:restriction base="dms:DateTime"/>
      </xsd:simpleType>
    </xsd:element>
    <xsd:element name="_Flow_SignoffStatus" ma:index="32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4c5cbc-47b7-4280-b1ec-b18637b9c8c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a1380d03-17ee-4924-b354-945a11477c33}" ma:internalName="TaxCatchAll" ma:showField="CatchAllData" ma:web="704c5cbc-47b7-4280-b1ec-b18637b9c8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3004ce7a-ae16-4d94-a5a4-c47915c90579"/>
    <ds:schemaRef ds:uri="704c5cbc-47b7-4280-b1ec-b18637b9c8c8"/>
  </ds:schemaRefs>
</ds:datastoreItem>
</file>

<file path=customXml/itemProps3.xml><?xml version="1.0" encoding="utf-8"?>
<ds:datastoreItem xmlns:ds="http://schemas.openxmlformats.org/officeDocument/2006/customXml" ds:itemID="{27F47712-7937-45CD-BC97-F7370C654C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04ce7a-ae16-4d94-a5a4-c47915c90579"/>
    <ds:schemaRef ds:uri="704c5cbc-47b7-4280-b1ec-b18637b9c8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20810</TotalTime>
  <Words>1260</Words>
  <Application>Microsoft Macintosh PowerPoint</Application>
  <PresentationFormat>Grand écran</PresentationFormat>
  <Paragraphs>191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2" baseType="lpstr">
      <vt:lpstr>ＭＳ Ｐゴシック</vt:lpstr>
      <vt:lpstr>ＭＳ Ｐゴシック</vt:lpstr>
      <vt:lpstr>Arial</vt:lpstr>
      <vt:lpstr>Calibri</vt:lpstr>
      <vt:lpstr>Franklin Gothic Book</vt:lpstr>
      <vt:lpstr>Lucida Grande</vt:lpstr>
      <vt:lpstr>Montserrat</vt:lpstr>
      <vt:lpstr>Roboto</vt:lpstr>
      <vt:lpstr>Roboto Thin</vt:lpstr>
      <vt:lpstr>Wingdings</vt:lpstr>
      <vt:lpstr>Thème Office</vt:lpstr>
      <vt:lpstr>JOURNEE INTEROPERABILITE ET INNOVATION (J2I)</vt:lpstr>
      <vt:lpstr>Qui sommes nous ?</vt:lpstr>
      <vt:lpstr>Activités opérationnel -&gt; mesures in-situ</vt:lpstr>
      <vt:lpstr>Partage et accès aux mesures in-situ</vt:lpstr>
      <vt:lpstr>En pratique on est plus souvent confronté à ça…</vt:lpstr>
      <vt:lpstr>Principes de partage et de gestion des données</vt:lpstr>
      <vt:lpstr>Motivation principale</vt:lpstr>
      <vt:lpstr>Approche générale</vt:lpstr>
      <vt:lpstr>Approche générale</vt:lpstr>
      <vt:lpstr>Approche générale</vt:lpstr>
      <vt:lpstr>Flux de données -&gt; libinsitu -&gt;</vt:lpstr>
      <vt:lpstr>www.libinsitu.org : une librairie ouverte et gratuite (BSD 2-Clause License)</vt:lpstr>
      <vt:lpstr>Thredds Data Server: hébergement des mesures in situ</vt:lpstr>
      <vt:lpstr>Client Web open source – L’effet Waouh !</vt:lpstr>
      <vt:lpstr>Client Web open source – L’effet Waouh !</vt:lpstr>
      <vt:lpstr>Client Web open source – L’effet Waouh !</vt:lpstr>
      <vt:lpstr>Client Web open source – L’effet Waouh !</vt:lpstr>
      <vt:lpstr>Dissémination: GEO Knowledge Hub et GEO Portal</vt:lpstr>
      <vt:lpstr>Dissémination: GEO Knowledge Hub et GEO Portal</vt:lpstr>
      <vt:lpstr>Dissémination: GEO Knowledge Hub et GEO Portal</vt:lpstr>
      <vt:lpstr>Récapitulatif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Touihri</dc:creator>
  <cp:lastModifiedBy>Lionel Menard</cp:lastModifiedBy>
  <cp:revision>226</cp:revision>
  <cp:lastPrinted>2023-06-08T06:11:12Z</cp:lastPrinted>
  <dcterms:created xsi:type="dcterms:W3CDTF">2023-05-03T14:51:21Z</dcterms:created>
  <dcterms:modified xsi:type="dcterms:W3CDTF">2024-01-23T11:51:14Z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0x0101009484E135ECF85B4BAA31E6E8E53076E9</vt:lpwstr>
  </property>
</Properties>
</file>